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57"/>
  </p:notesMasterIdLst>
  <p:sldIdLst>
    <p:sldId id="256" r:id="rId2"/>
    <p:sldId id="257" r:id="rId3"/>
    <p:sldId id="258" r:id="rId4"/>
    <p:sldId id="260" r:id="rId5"/>
    <p:sldId id="261" r:id="rId6"/>
    <p:sldId id="264" r:id="rId7"/>
    <p:sldId id="265" r:id="rId8"/>
    <p:sldId id="266" r:id="rId9"/>
    <p:sldId id="272" r:id="rId10"/>
    <p:sldId id="269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322" r:id="rId19"/>
    <p:sldId id="280" r:id="rId20"/>
    <p:sldId id="281" r:id="rId21"/>
    <p:sldId id="282" r:id="rId22"/>
    <p:sldId id="283" r:id="rId23"/>
    <p:sldId id="284" r:id="rId24"/>
    <p:sldId id="321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7" r:id="rId52"/>
    <p:sldId id="318" r:id="rId53"/>
    <p:sldId id="323" r:id="rId54"/>
    <p:sldId id="319" r:id="rId55"/>
    <p:sldId id="320" r:id="rId56"/>
  </p:sldIdLst>
  <p:sldSz cx="12192000" cy="6858000"/>
  <p:notesSz cx="6858000" cy="9144000"/>
  <p:embeddedFontLst>
    <p:embeddedFont>
      <p:font typeface="Arial Black" panose="020B0A04020102020204" pitchFamily="34" charset="0"/>
      <p:bold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Helvetica Neue" panose="020B0604020202020204" charset="0"/>
      <p:regular r:id="rId67"/>
      <p:bold r:id="rId68"/>
      <p:italic r:id="rId69"/>
      <p:boldItalic r:id="rId70"/>
    </p:embeddedFont>
    <p:embeddedFont>
      <p:font typeface="Helvetica Neue Light" panose="020B0604020202020204" charset="0"/>
      <p:regular r:id="rId71"/>
      <p:bold r:id="rId72"/>
      <p:italic r:id="rId73"/>
      <p:boldItalic r:id="rId74"/>
    </p:embeddedFont>
    <p:embeddedFont>
      <p:font typeface="Lato" panose="020F0502020204030203" pitchFamily="3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54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74" Type="http://schemas.openxmlformats.org/officeDocument/2006/relationships/font" Target="fonts/font17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5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78" Type="http://schemas.openxmlformats.org/officeDocument/2006/relationships/font" Target="fonts/font21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9.fntdata"/><Relationship Id="rId7" Type="http://schemas.openxmlformats.org/officeDocument/2006/relationships/slide" Target="slides/slide6.xml"/><Relationship Id="rId71" Type="http://schemas.openxmlformats.org/officeDocument/2006/relationships/font" Target="fonts/font1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316551eda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316551eda_0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12316551eda_0_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316551eda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2316551eda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2316551eda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316551eda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16551eda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16551eda_0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12316551eda_0_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16551eda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16551eda_0_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 Research Computing hosts a free-to-use on-premise cloud service, called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, which supports cases not well-suited for HPC such as webservers, databases, and long-running services. The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service includes access to a Virtual Private Cloud (VPC) which provides users with a logically isolated section of the cloud with a small number of outside routable floating IP addresses. Within this VPC customers will be given an allocation of: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CPU cores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Memory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g12316551eda_0_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2316551eda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2316551eda_0_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Highlight not sharing home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configs are at, people can mess with them</a:t>
            </a:r>
            <a:endParaRPr dirty="0"/>
          </a:p>
        </p:txBody>
      </p:sp>
      <p:sp>
        <p:nvSpPr>
          <p:cNvPr id="419" name="Google Shape;419;g12316551eda_0_3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2316551ed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2316551eda_0_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5" name="Google Shape;465;g12316551eda_0_4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Cloudbursting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53889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316551eda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316551eda_0_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g12316551eda_0_4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2316551eda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2316551eda_0_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6" name="Google Shape;526;g12316551eda_0_4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2316551eda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2316551eda_0_4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g12316551eda_0_4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https://ondemand.rc.colorado.edu/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https://ondemand-rmacc.rc.colorado.edu/</a:t>
            </a:r>
            <a:endParaRPr dirty="0"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5801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2316551eda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2316551eda_0_5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g12316551eda_0_5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2316551eda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2316551eda_0_5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8" name="Google Shape;558;g12316551eda_0_5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2316551eda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2316551eda_0_5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g12316551eda_0_5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316551eda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316551eda_0_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12316551eda_0_5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c4bc19b7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 exchange but for RC specifically</a:t>
            </a:r>
            <a:endParaRPr dirty="0"/>
          </a:p>
        </p:txBody>
      </p:sp>
      <p:sp>
        <p:nvSpPr>
          <p:cNvPr id="107" name="Google Shape;107;g11c4bc19b7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2316551eda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2316551eda_0_5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16551eda_0_5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2316551eda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12316551eda_0_5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g12316551eda_0_5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2316551eda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2316551eda_0_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12316551eda_0_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316551eda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316551eda_0_6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16551eda_0_6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2316551eda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2316551eda_0_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g12316551eda_0_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316551eda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316551eda_0_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g12316551eda_0_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2a2ff0f9b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2a2ff0f9b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g12a2ff0f9b6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316551eda_0_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316551eda_0_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g12316551eda_0_6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316551eda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316551eda_0_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g12316551eda_0_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12316551eda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12316551eda_0_7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12316551eda_0_7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2316551eda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2316551eda_0_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g12316551eda_0_7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2316551eda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2316551eda_0_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g12316551eda_0_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2316551eda_0_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12316551eda_0_7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g12316551eda_0_7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2316551eda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2316551eda_0_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g12316551eda_0_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c4bc19b72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c4bc19b72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2316551eda_0_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12316551eda_0_7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g12316551eda_0_7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2316551eda_0_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2316551eda_0_7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g12316551eda_0_7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2316551eda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2316551eda_0_7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g12316551eda_0_7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2316551eda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2316551eda_0_8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g12316551eda_0_8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12316551eda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12316551eda_0_8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g12316551eda_0_8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316551ed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316551eda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advise on Secure Research, have a CMMC environment (Preserve) available (let know available if doing DoD or DoE things)</a:t>
            </a:r>
          </a:p>
        </p:txBody>
      </p:sp>
      <p:sp>
        <p:nvSpPr>
          <p:cNvPr id="159" name="Google Shape;159;g12316551eda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316551ed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316551ed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12316551eda_0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316551ed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316551eda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12316551eda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316551eda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316551eda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2316551eda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New_User_Semina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7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hpcsupport@cuanschutz.edu" TargetMode="External"/><Relationship Id="rId5" Type="http://schemas.openxmlformats.org/officeDocument/2006/relationships/hyperlink" Target="https://identity.access-ci.org/new-user" TargetMode="External"/><Relationship Id="rId4" Type="http://schemas.openxmlformats.org/officeDocument/2006/relationships/hyperlink" Target="https://it.colostate.edu/research-computing-and-cyberinfrastructure/compute/get-started-with-alpine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dentity.access-ci.org/new-user.html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locations.html?highlight=alpine%20allocation#comparing-trailhead-auto-allocation-ascent-allocation-and-peak-allocation-tier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.rc.colorado.edu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sk.cyberinfrastructure.org/c/rmacc/6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demand-rmacc.rc.colorado.edu/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lorado.edu/crdds/events#drop_in_consultations-89" TargetMode="External"/><Relationship Id="rId3" Type="http://schemas.openxmlformats.org/officeDocument/2006/relationships/hyperlink" Target="http://curc.readthedocs.io/" TargetMode="External"/><Relationship Id="rId7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lorado.libcal.com/calendar/events/supercomputingpt2s2" TargetMode="External"/><Relationship Id="rId5" Type="http://schemas.openxmlformats.org/officeDocument/2006/relationships/hyperlink" Target="https://colorado.libcal.com/calendar/events/supercomputingpt1s2" TargetMode="External"/><Relationship Id="rId4" Type="http://schemas.openxmlformats.org/officeDocument/2006/relationships/hyperlink" Target="https://www.colorado.edu/crdds/" TargetMode="External"/><Relationship Id="rId9" Type="http://schemas.openxmlformats.org/officeDocument/2006/relationships/hyperlink" Target="https://colorado.libcal.com/calendar/events/Thursdays" TargetMode="Externa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additional-resources/policies.html?highlight=policies#curc-user-policies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5300"/>
              <a:t>Alpine: New User Seminar</a:t>
            </a:r>
            <a:endParaRPr sz="530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65" name="Google Shape;265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Solving large problems that require more: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Memory than you have on your PC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cores/nodes/power thank you have on your PC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Jobs that require hardware you may not have: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High Performance GPU computing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/>
              <a:t>Specific Operating System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Visualization rendering</a:t>
            </a:r>
            <a:endParaRPr/>
          </a:p>
        </p:txBody>
      </p:sp>
      <p:sp>
        <p:nvSpPr>
          <p:cNvPr id="266" name="Google Shape;266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Research Computing Resources</a:t>
            </a:r>
            <a:endParaRPr dirty="0"/>
          </a:p>
        </p:txBody>
      </p:sp>
      <p:sp>
        <p:nvSpPr>
          <p:cNvPr id="329" name="Google Shape;32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the 3rd-generation HPC cluster at CURC, following: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Janus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RMACC Summit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a heterogeneous cluster with hardware currently provided by CU Boulder, CSU, and Anschutz</a:t>
            </a: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Access available to CU Boulder, CSU, AMC and RMACC users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4):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347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381" name="Google Shape;38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pSp>
        <p:nvGrpSpPr>
          <p:cNvPr id="382" name="Google Shape;382;p34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83" name="Google Shape;383;p34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8" name="Google Shape;388;p34"/>
            <p:cNvCxnSpPr>
              <a:stCxn id="387" idx="3"/>
              <a:endCxn id="383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9" name="Google Shape;389;p34"/>
            <p:cNvCxnSpPr>
              <a:stCxn id="387" idx="3"/>
              <a:endCxn id="386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4"/>
            <p:cNvCxnSpPr>
              <a:stCxn id="383" idx="2"/>
              <a:endCxn id="386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4"/>
            <p:cNvCxnSpPr>
              <a:endCxn id="384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4"/>
            <p:cNvCxnSpPr>
              <a:endCxn id="386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34"/>
            <p:cNvCxnSpPr>
              <a:stCxn id="384" idx="3"/>
              <a:endCxn id="385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" name="Google Shape;394;p34"/>
            <p:cNvCxnSpPr>
              <a:stCxn id="386" idx="3"/>
              <a:endCxn id="385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34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 at CURC</a:t>
            </a:r>
            <a:endParaRPr/>
          </a:p>
        </p:txBody>
      </p:sp>
      <p:sp>
        <p:nvSpPr>
          <p:cNvPr id="402" name="Google Shape;40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403" name="Google Shape;403;p35"/>
          <p:cNvSpPr txBox="1"/>
          <p:nvPr/>
        </p:nvSpPr>
        <p:spPr>
          <a:xfrm>
            <a:off x="802900" y="23880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Core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4" name="Google Shape;404;p35"/>
          <p:cNvSpPr txBox="1"/>
          <p:nvPr/>
        </p:nvSpPr>
        <p:spPr>
          <a:xfrm>
            <a:off x="4920100" y="16908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PetaLibrary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471475" y="4162125"/>
            <a:ext cx="24693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1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Included with RC account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/home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/projects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scratch space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4609750" y="4525625"/>
            <a:ext cx="35151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Paid Service for: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Storage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Archive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Sharing of research data 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35"/>
          <p:cNvSpPr/>
          <p:nvPr/>
        </p:nvSpPr>
        <p:spPr>
          <a:xfrm rot="-5400000">
            <a:off x="4647018" y="2196582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5"/>
          <p:cNvSpPr/>
          <p:nvPr/>
        </p:nvSpPr>
        <p:spPr>
          <a:xfrm rot="-5400000">
            <a:off x="5704157" y="257221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5"/>
          <p:cNvSpPr/>
          <p:nvPr/>
        </p:nvSpPr>
        <p:spPr>
          <a:xfrm rot="-5400000">
            <a:off x="5012345" y="307015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5"/>
          <p:cNvSpPr/>
          <p:nvPr/>
        </p:nvSpPr>
        <p:spPr>
          <a:xfrm rot="-5400000">
            <a:off x="1291919" y="2967310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5"/>
          <p:cNvSpPr/>
          <p:nvPr/>
        </p:nvSpPr>
        <p:spPr>
          <a:xfrm rot="-5400000">
            <a:off x="976665" y="3194219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2" name="Google Shape;4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2950" y="3135284"/>
            <a:ext cx="1468500" cy="101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1025" y="2522050"/>
            <a:ext cx="1260162" cy="1260162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5"/>
          <p:cNvSpPr txBox="1"/>
          <p:nvPr/>
        </p:nvSpPr>
        <p:spPr>
          <a:xfrm>
            <a:off x="8487225" y="4163638"/>
            <a:ext cx="33591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 lnSpcReduction="2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latin typeface="Helvetica Neue"/>
                <a:ea typeface="Helvetica Neue"/>
                <a:cs typeface="Helvetica Neue"/>
                <a:sym typeface="Helvetica Neue"/>
              </a:rPr>
              <a:t>You can download your data locally or to a variety of other cloud resources</a:t>
            </a: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Cloud Foundations at Research Computing</a:t>
            </a:r>
          </a:p>
        </p:txBody>
      </p:sp>
      <p:sp>
        <p:nvSpPr>
          <p:cNvPr id="415" name="Google Shape;415;p35"/>
          <p:cNvSpPr txBox="1"/>
          <p:nvPr/>
        </p:nvSpPr>
        <p:spPr>
          <a:xfrm>
            <a:off x="9244375" y="1965900"/>
            <a:ext cx="182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Local or Cloud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Within RC</a:t>
            </a:r>
            <a:endParaRPr/>
          </a:p>
        </p:txBody>
      </p:sp>
      <p:sp>
        <p:nvSpPr>
          <p:cNvPr id="422" name="Google Shape;422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Sharing workspaces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Project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Scratch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PetaLibrary</a:t>
            </a:r>
            <a:r>
              <a:rPr lang="en-US" dirty="0"/>
              <a:t> Space*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you have purchased </a:t>
            </a:r>
            <a:r>
              <a:rPr lang="en-US" sz="1400" dirty="0" err="1"/>
              <a:t>PetaLibrary</a:t>
            </a:r>
            <a:r>
              <a:rPr lang="en-US" sz="1400" dirty="0"/>
              <a:t> space</a:t>
            </a:r>
            <a:endParaRPr sz="1400" dirty="0"/>
          </a:p>
        </p:txBody>
      </p:sp>
      <p:sp>
        <p:nvSpPr>
          <p:cNvPr id="423" name="Google Shape;42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pSp>
        <p:nvGrpSpPr>
          <p:cNvPr id="424" name="Google Shape;424;p36"/>
          <p:cNvGrpSpPr/>
          <p:nvPr/>
        </p:nvGrpSpPr>
        <p:grpSpPr>
          <a:xfrm>
            <a:off x="5813661" y="2197625"/>
            <a:ext cx="5292300" cy="2964600"/>
            <a:chOff x="3570311" y="1174350"/>
            <a:chExt cx="5292300" cy="2964600"/>
          </a:xfrm>
        </p:grpSpPr>
        <p:sp>
          <p:nvSpPr>
            <p:cNvPr id="425" name="Google Shape;425;p36"/>
            <p:cNvSpPr/>
            <p:nvPr/>
          </p:nvSpPr>
          <p:spPr>
            <a:xfrm>
              <a:off x="3570311" y="1174350"/>
              <a:ext cx="5292300" cy="29646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 rot="-5400000">
              <a:off x="6665967" y="3227231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 rot="-5400000">
              <a:off x="6976882" y="3337708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 rot="-5400000">
              <a:off x="6773413" y="3484157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 rot="-5400000">
              <a:off x="5939290" y="2813009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 rot="-5400000">
              <a:off x="5756571" y="2944525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31" name="Google Shape;431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50323" y="16730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28486" y="22994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26486" y="3214409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34" name="Google Shape;434;p36"/>
            <p:cNvCxnSpPr>
              <a:stCxn id="433" idx="3"/>
              <a:endCxn id="430" idx="0"/>
            </p:cNvCxnSpPr>
            <p:nvPr/>
          </p:nvCxnSpPr>
          <p:spPr>
            <a:xfrm rot="10800000" flipH="1">
              <a:off x="4988811" y="3130973"/>
              <a:ext cx="741000" cy="414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5" name="Google Shape;435;p36"/>
            <p:cNvCxnSpPr>
              <a:stCxn id="431" idx="2"/>
              <a:endCxn id="430" idx="0"/>
            </p:cNvCxnSpPr>
            <p:nvPr/>
          </p:nvCxnSpPr>
          <p:spPr>
            <a:xfrm>
              <a:off x="5581486" y="2334824"/>
              <a:ext cx="148500" cy="796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6" name="Google Shape;436;p36"/>
            <p:cNvCxnSpPr>
              <a:stCxn id="431" idx="3"/>
              <a:endCxn id="426" idx="4"/>
            </p:cNvCxnSpPr>
            <p:nvPr/>
          </p:nvCxnSpPr>
          <p:spPr>
            <a:xfrm>
              <a:off x="5912648" y="2003960"/>
              <a:ext cx="931200" cy="125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7" name="Google Shape;437;p36"/>
            <p:cNvCxnSpPr>
              <a:stCxn id="432" idx="1"/>
              <a:endCxn id="426" idx="4"/>
            </p:cNvCxnSpPr>
            <p:nvPr/>
          </p:nvCxnSpPr>
          <p:spPr>
            <a:xfrm flipH="1">
              <a:off x="6843886" y="2630360"/>
              <a:ext cx="984600" cy="626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38" name="Google Shape;438;p36"/>
            <p:cNvSpPr/>
            <p:nvPr/>
          </p:nvSpPr>
          <p:spPr>
            <a:xfrm>
              <a:off x="3983411" y="231776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4342689" y="222370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4505651" y="2415412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4180268" y="2560056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818225" y="2509439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3" name="Google Shape;443;p36"/>
            <p:cNvCxnSpPr>
              <a:stCxn id="442" idx="3"/>
              <a:endCxn id="438" idx="1"/>
            </p:cNvCxnSpPr>
            <p:nvPr/>
          </p:nvCxnSpPr>
          <p:spPr>
            <a:xfrm rot="10800000" flipH="1">
              <a:off x="3912125" y="2364689"/>
              <a:ext cx="714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36"/>
            <p:cNvCxnSpPr>
              <a:stCxn id="442" idx="3"/>
              <a:endCxn id="441" idx="1"/>
            </p:cNvCxnSpPr>
            <p:nvPr/>
          </p:nvCxnSpPr>
          <p:spPr>
            <a:xfrm>
              <a:off x="3912125" y="2556389"/>
              <a:ext cx="268200" cy="50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5" name="Google Shape;445;p36"/>
            <p:cNvCxnSpPr>
              <a:stCxn id="438" idx="2"/>
              <a:endCxn id="441" idx="1"/>
            </p:cNvCxnSpPr>
            <p:nvPr/>
          </p:nvCxnSpPr>
          <p:spPr>
            <a:xfrm>
              <a:off x="4030361" y="2411663"/>
              <a:ext cx="150000" cy="19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6" name="Google Shape;446;p36"/>
            <p:cNvCxnSpPr>
              <a:endCxn id="439" idx="1"/>
            </p:cNvCxnSpPr>
            <p:nvPr/>
          </p:nvCxnSpPr>
          <p:spPr>
            <a:xfrm rot="10800000" flipH="1">
              <a:off x="4077489" y="2270653"/>
              <a:ext cx="265200" cy="9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36"/>
            <p:cNvCxnSpPr>
              <a:endCxn id="441" idx="3"/>
            </p:cNvCxnSpPr>
            <p:nvPr/>
          </p:nvCxnSpPr>
          <p:spPr>
            <a:xfrm flipH="1">
              <a:off x="4274168" y="2317806"/>
              <a:ext cx="115500" cy="289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8" name="Google Shape;448;p36"/>
            <p:cNvCxnSpPr>
              <a:stCxn id="439" idx="3"/>
              <a:endCxn id="440" idx="1"/>
            </p:cNvCxnSpPr>
            <p:nvPr/>
          </p:nvCxnSpPr>
          <p:spPr>
            <a:xfrm>
              <a:off x="4436589" y="2270653"/>
              <a:ext cx="690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9" name="Google Shape;449;p36"/>
            <p:cNvCxnSpPr>
              <a:stCxn id="441" idx="3"/>
              <a:endCxn id="440" idx="1"/>
            </p:cNvCxnSpPr>
            <p:nvPr/>
          </p:nvCxnSpPr>
          <p:spPr>
            <a:xfrm rot="10800000" flipH="1">
              <a:off x="4274168" y="2462406"/>
              <a:ext cx="231600" cy="144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0" name="Google Shape;450;p36"/>
            <p:cNvSpPr/>
            <p:nvPr/>
          </p:nvSpPr>
          <p:spPr>
            <a:xfrm rot="10800000">
              <a:off x="6943820" y="1610696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 rot="10800000">
              <a:off x="6597812" y="170127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 rot="10800000">
              <a:off x="6440870" y="1516659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 rot="10800000">
              <a:off x="6754234" y="1377363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 rot="10800000">
              <a:off x="7102904" y="142610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5" name="Google Shape;455;p36"/>
            <p:cNvCxnSpPr>
              <a:stCxn id="454" idx="3"/>
              <a:endCxn id="450" idx="1"/>
            </p:cNvCxnSpPr>
            <p:nvPr/>
          </p:nvCxnSpPr>
          <p:spPr>
            <a:xfrm flipH="1">
              <a:off x="7034504" y="1471408"/>
              <a:ext cx="684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6" name="Google Shape;456;p36"/>
            <p:cNvCxnSpPr>
              <a:stCxn id="454" idx="3"/>
              <a:endCxn id="453" idx="1"/>
            </p:cNvCxnSpPr>
            <p:nvPr/>
          </p:nvCxnSpPr>
          <p:spPr>
            <a:xfrm rot="10800000">
              <a:off x="6844904" y="1422808"/>
              <a:ext cx="258000" cy="48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7" name="Google Shape;457;p36"/>
            <p:cNvCxnSpPr>
              <a:stCxn id="450" idx="2"/>
              <a:endCxn id="453" idx="1"/>
            </p:cNvCxnSpPr>
            <p:nvPr/>
          </p:nvCxnSpPr>
          <p:spPr>
            <a:xfrm rot="10800000">
              <a:off x="6844820" y="1422596"/>
              <a:ext cx="144300" cy="188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8" name="Google Shape;458;p36"/>
            <p:cNvCxnSpPr>
              <a:endCxn id="451" idx="1"/>
            </p:cNvCxnSpPr>
            <p:nvPr/>
          </p:nvCxnSpPr>
          <p:spPr>
            <a:xfrm flipH="1">
              <a:off x="6688412" y="1655978"/>
              <a:ext cx="255300" cy="90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9" name="Google Shape;459;p36"/>
            <p:cNvCxnSpPr/>
            <p:nvPr/>
          </p:nvCxnSpPr>
          <p:spPr>
            <a:xfrm rot="10800000" flipH="1">
              <a:off x="6642934" y="1422663"/>
              <a:ext cx="111300" cy="278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36"/>
            <p:cNvCxnSpPr>
              <a:stCxn id="451" idx="3"/>
              <a:endCxn id="452" idx="1"/>
            </p:cNvCxnSpPr>
            <p:nvPr/>
          </p:nvCxnSpPr>
          <p:spPr>
            <a:xfrm rot="10800000">
              <a:off x="6531512" y="1562078"/>
              <a:ext cx="663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" name="Google Shape;461;p36"/>
            <p:cNvCxnSpPr>
              <a:stCxn id="453" idx="3"/>
              <a:endCxn id="452" idx="1"/>
            </p:cNvCxnSpPr>
            <p:nvPr/>
          </p:nvCxnSpPr>
          <p:spPr>
            <a:xfrm flipH="1">
              <a:off x="6531334" y="1422663"/>
              <a:ext cx="222900" cy="139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Outside RC</a:t>
            </a:r>
            <a:endParaRPr/>
          </a:p>
        </p:txBody>
      </p:sp>
      <p:sp>
        <p:nvSpPr>
          <p:cNvPr id="468" name="Google Shape;468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8821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Globus (recommended):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GUI Web Application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Automates large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Resumes failed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Distributes large transfers across DTNs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Endpoints that can shared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Data Transfer Nodes (DTN)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Internal CU network needed (VPN)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Command line tools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scp</a:t>
            </a:r>
            <a:r>
              <a:rPr lang="en-US" dirty="0"/>
              <a:t>, sftp, </a:t>
            </a:r>
            <a:r>
              <a:rPr lang="en-US" dirty="0" err="1"/>
              <a:t>rsync</a:t>
            </a:r>
            <a:r>
              <a:rPr lang="en-US" dirty="0"/>
              <a:t>, </a:t>
            </a:r>
            <a:r>
              <a:rPr lang="en-US" dirty="0" err="1"/>
              <a:t>rclone</a:t>
            </a:r>
            <a:endParaRPr dirty="0"/>
          </a:p>
        </p:txBody>
      </p:sp>
      <p:sp>
        <p:nvSpPr>
          <p:cNvPr id="469" name="Google Shape;46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470" name="Google Shape;470;p37"/>
          <p:cNvGrpSpPr/>
          <p:nvPr/>
        </p:nvGrpSpPr>
        <p:grpSpPr>
          <a:xfrm>
            <a:off x="6878150" y="1492172"/>
            <a:ext cx="4003200" cy="4259690"/>
            <a:chOff x="4792200" y="360672"/>
            <a:chExt cx="4003200" cy="4259690"/>
          </a:xfrm>
        </p:grpSpPr>
        <p:sp>
          <p:nvSpPr>
            <p:cNvPr id="471" name="Google Shape;471;p37"/>
            <p:cNvSpPr/>
            <p:nvPr/>
          </p:nvSpPr>
          <p:spPr>
            <a:xfrm>
              <a:off x="4792200" y="1357075"/>
              <a:ext cx="4003200" cy="22425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5340812" y="2171206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5767627" y="2059462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5961222" y="228721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5574675" y="245905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5144575" y="2398920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7" name="Google Shape;477;p37"/>
            <p:cNvCxnSpPr>
              <a:stCxn id="476" idx="3"/>
              <a:endCxn id="472" idx="1"/>
            </p:cNvCxnSpPr>
            <p:nvPr/>
          </p:nvCxnSpPr>
          <p:spPr>
            <a:xfrm rot="10800000" flipH="1">
              <a:off x="5256175" y="2227020"/>
              <a:ext cx="846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8" name="Google Shape;478;p37"/>
            <p:cNvCxnSpPr>
              <a:stCxn id="476" idx="3"/>
              <a:endCxn id="475" idx="1"/>
            </p:cNvCxnSpPr>
            <p:nvPr/>
          </p:nvCxnSpPr>
          <p:spPr>
            <a:xfrm>
              <a:off x="5256175" y="2454720"/>
              <a:ext cx="318600" cy="60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9" name="Google Shape;479;p37"/>
            <p:cNvCxnSpPr>
              <a:stCxn id="472" idx="2"/>
              <a:endCxn id="475" idx="1"/>
            </p:cNvCxnSpPr>
            <p:nvPr/>
          </p:nvCxnSpPr>
          <p:spPr>
            <a:xfrm>
              <a:off x="5396612" y="2282806"/>
              <a:ext cx="178200" cy="23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0" name="Google Shape;480;p37"/>
            <p:cNvCxnSpPr>
              <a:endCxn id="473" idx="1"/>
            </p:cNvCxnSpPr>
            <p:nvPr/>
          </p:nvCxnSpPr>
          <p:spPr>
            <a:xfrm rot="10800000" flipH="1">
              <a:off x="5452327" y="2115262"/>
              <a:ext cx="315300" cy="11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1" name="Google Shape;481;p37"/>
            <p:cNvCxnSpPr>
              <a:endCxn id="475" idx="3"/>
            </p:cNvCxnSpPr>
            <p:nvPr/>
          </p:nvCxnSpPr>
          <p:spPr>
            <a:xfrm flipH="1">
              <a:off x="5686275" y="2171354"/>
              <a:ext cx="137100" cy="343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2" name="Google Shape;482;p37"/>
            <p:cNvCxnSpPr>
              <a:stCxn id="473" idx="3"/>
              <a:endCxn id="474" idx="1"/>
            </p:cNvCxnSpPr>
            <p:nvPr/>
          </p:nvCxnSpPr>
          <p:spPr>
            <a:xfrm>
              <a:off x="5879227" y="2115262"/>
              <a:ext cx="819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3" name="Google Shape;483;p37"/>
            <p:cNvCxnSpPr>
              <a:stCxn id="475" idx="3"/>
              <a:endCxn id="474" idx="1"/>
            </p:cNvCxnSpPr>
            <p:nvPr/>
          </p:nvCxnSpPr>
          <p:spPr>
            <a:xfrm rot="10800000" flipH="1">
              <a:off x="5686275" y="2342954"/>
              <a:ext cx="274800" cy="17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4" name="Google Shape;484;p37"/>
            <p:cNvSpPr/>
            <p:nvPr/>
          </p:nvSpPr>
          <p:spPr>
            <a:xfrm rot="-5400000">
              <a:off x="6460730" y="2775656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 rot="-5400000">
              <a:off x="6771644" y="2886133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 rot="-5400000">
              <a:off x="6568176" y="3032582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 rot="10800000">
              <a:off x="8050618" y="2440953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 rot="10800000">
              <a:off x="7490651" y="2587558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 rot="10800000">
              <a:off x="7236660" y="2288754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 rot="10800000">
              <a:off x="7743798" y="2063307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 rot="10800000">
              <a:off x="8308075" y="2142200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2" name="Google Shape;492;p37"/>
            <p:cNvCxnSpPr>
              <a:stCxn id="491" idx="3"/>
              <a:endCxn id="487" idx="1"/>
            </p:cNvCxnSpPr>
            <p:nvPr/>
          </p:nvCxnSpPr>
          <p:spPr>
            <a:xfrm flipH="1">
              <a:off x="8197375" y="2215550"/>
              <a:ext cx="1107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37"/>
            <p:cNvCxnSpPr>
              <a:stCxn id="491" idx="3"/>
              <a:endCxn id="490" idx="1"/>
            </p:cNvCxnSpPr>
            <p:nvPr/>
          </p:nvCxnSpPr>
          <p:spPr>
            <a:xfrm rot="10800000">
              <a:off x="7890475" y="2136650"/>
              <a:ext cx="417600" cy="78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37"/>
            <p:cNvCxnSpPr>
              <a:stCxn id="487" idx="2"/>
              <a:endCxn id="490" idx="1"/>
            </p:cNvCxnSpPr>
            <p:nvPr/>
          </p:nvCxnSpPr>
          <p:spPr>
            <a:xfrm rot="10800000">
              <a:off x="7890568" y="2136753"/>
              <a:ext cx="233400" cy="304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37"/>
            <p:cNvCxnSpPr>
              <a:endCxn id="488" idx="1"/>
            </p:cNvCxnSpPr>
            <p:nvPr/>
          </p:nvCxnSpPr>
          <p:spPr>
            <a:xfrm flipH="1">
              <a:off x="7637351" y="2514208"/>
              <a:ext cx="413400" cy="146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37"/>
            <p:cNvCxnSpPr>
              <a:endCxn id="490" idx="3"/>
            </p:cNvCxnSpPr>
            <p:nvPr/>
          </p:nvCxnSpPr>
          <p:spPr>
            <a:xfrm rot="10800000" flipH="1">
              <a:off x="7564098" y="2136657"/>
              <a:ext cx="179700" cy="450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7"/>
            <p:cNvCxnSpPr>
              <a:stCxn id="488" idx="3"/>
              <a:endCxn id="489" idx="1"/>
            </p:cNvCxnSpPr>
            <p:nvPr/>
          </p:nvCxnSpPr>
          <p:spPr>
            <a:xfrm rot="10800000">
              <a:off x="7383251" y="2362108"/>
              <a:ext cx="1074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7"/>
            <p:cNvCxnSpPr>
              <a:stCxn id="490" idx="3"/>
              <a:endCxn id="489" idx="1"/>
            </p:cNvCxnSpPr>
            <p:nvPr/>
          </p:nvCxnSpPr>
          <p:spPr>
            <a:xfrm flipH="1">
              <a:off x="7383498" y="2136657"/>
              <a:ext cx="360300" cy="225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9" name="Google Shape;499;p37"/>
            <p:cNvSpPr/>
            <p:nvPr/>
          </p:nvSpPr>
          <p:spPr>
            <a:xfrm rot="-5400000">
              <a:off x="6743253" y="1637634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 rot="-5400000">
              <a:off x="6560533" y="1769150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01" name="Google Shape;50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22798" y="360672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2" name="Google Shape;502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43798" y="3701797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3" name="Google Shape;50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23961" y="3958634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04" name="Google Shape;504;p37"/>
            <p:cNvCxnSpPr>
              <a:stCxn id="484" idx="0"/>
              <a:endCxn id="503" idx="0"/>
            </p:cNvCxnSpPr>
            <p:nvPr/>
          </p:nvCxnSpPr>
          <p:spPr>
            <a:xfrm flipH="1">
              <a:off x="5355263" y="2983210"/>
              <a:ext cx="1075800" cy="97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5" name="Google Shape;505;p37"/>
            <p:cNvCxnSpPr>
              <a:stCxn id="501" idx="1"/>
              <a:endCxn id="499" idx="4"/>
            </p:cNvCxnSpPr>
            <p:nvPr/>
          </p:nvCxnSpPr>
          <p:spPr>
            <a:xfrm flipH="1">
              <a:off x="6903098" y="691535"/>
              <a:ext cx="419700" cy="972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6" name="Google Shape;506;p37"/>
            <p:cNvCxnSpPr>
              <a:stCxn id="485" idx="2"/>
              <a:endCxn id="502" idx="1"/>
            </p:cNvCxnSpPr>
            <p:nvPr/>
          </p:nvCxnSpPr>
          <p:spPr>
            <a:xfrm>
              <a:off x="7157087" y="3093688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7" name="Google Shape;507;p37"/>
            <p:cNvCxnSpPr>
              <a:stCxn id="502" idx="1"/>
              <a:endCxn id="485" idx="2"/>
            </p:cNvCxnSpPr>
            <p:nvPr/>
          </p:nvCxnSpPr>
          <p:spPr>
            <a:xfrm rot="10800000">
              <a:off x="7156998" y="3093660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F3D8-B3C5-55F8-7B3A-3851CC7C1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421E2-F11D-517E-2EB8-F0A4837C2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071360" cy="4163129"/>
          </a:xfrm>
        </p:spPr>
        <p:txBody>
          <a:bodyPr>
            <a:normAutofit/>
          </a:bodyPr>
          <a:lstStyle/>
          <a:p>
            <a:r>
              <a:rPr lang="en-US" dirty="0"/>
              <a:t>CURC supports AWS, Azure, and GCP </a:t>
            </a:r>
          </a:p>
          <a:p>
            <a:pPr lvl="1"/>
            <a:r>
              <a:rPr lang="en-US" dirty="0"/>
              <a:t>For use cases not well-supported by HPC</a:t>
            </a:r>
          </a:p>
          <a:p>
            <a:r>
              <a:rPr lang="en-US" dirty="0">
                <a:solidFill>
                  <a:schemeClr val="tx1"/>
                </a:solidFill>
              </a:rPr>
              <a:t>Can be used as an alternative to HPC</a:t>
            </a:r>
            <a:endParaRPr lang="en-US" dirty="0"/>
          </a:p>
          <a:p>
            <a:r>
              <a:rPr lang="en-US" dirty="0"/>
              <a:t>Can be used to enhance HPC</a:t>
            </a:r>
          </a:p>
          <a:p>
            <a:pPr lvl="1"/>
            <a:r>
              <a:rPr lang="en-US" dirty="0"/>
              <a:t>Automatic job submission, high availability, etc.</a:t>
            </a: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Request a </a:t>
            </a:r>
            <a:r>
              <a:rPr lang="en-US" sz="1400" dirty="0" err="1">
                <a:solidFill>
                  <a:schemeClr val="tx1"/>
                </a:solidFill>
              </a:rPr>
              <a:t>CUmulus</a:t>
            </a:r>
            <a:r>
              <a:rPr lang="en-US" sz="1400" dirty="0">
                <a:solidFill>
                  <a:schemeClr val="tx1"/>
                </a:solidFill>
              </a:rPr>
              <a:t> application by contacting the RC helpdesk at </a:t>
            </a:r>
            <a:r>
              <a:rPr lang="en-US" sz="1400" dirty="0">
                <a:solidFill>
                  <a:schemeClr val="tx1"/>
                </a:solidFill>
                <a:hlinkClick r:id="rId3"/>
              </a:rPr>
              <a:t>rc-help@colorado.edu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6E13-315E-C2DC-5ACC-70802B8268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1026" name="Picture 2" descr="Free Icon | Cloud computing">
            <a:extLst>
              <a:ext uri="{FF2B5EF4-FFF2-40B4-BE49-F238E27FC236}">
                <a16:creationId xmlns:a16="http://schemas.microsoft.com/office/drawing/2014/main" id="{1D8B5981-BF16-C685-EE36-9378FFDC6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820" y="1825625"/>
            <a:ext cx="3002280" cy="300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470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Accessing Research Computing</a:t>
            </a:r>
            <a:endParaRPr/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/>
              <a:t>CURC Alpine: New User Seminar</a:t>
            </a:r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  Instructor: Trevor Hall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  Workshop Type: Primer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https://github.com/ResearchComputing/New_User_Seminar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179651A5-3A7E-6B3C-81E4-C76FB9072B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81850" y="1369630"/>
            <a:ext cx="2857500" cy="2857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Access RC Resources?</a:t>
            </a:r>
            <a:endParaRPr/>
          </a:p>
        </p:txBody>
      </p:sp>
      <p:sp>
        <p:nvSpPr>
          <p:cNvPr id="521" name="Google Shape;521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Get an RC account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Set up two-factor authentication with Duo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(Inform us of any specific needs)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Log in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Create greatness! (responsibly)</a:t>
            </a:r>
            <a:endParaRPr/>
          </a:p>
        </p:txBody>
      </p:sp>
      <p:sp>
        <p:nvSpPr>
          <p:cNvPr id="522" name="Google Shape;52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an RC Account</a:t>
            </a:r>
            <a:endParaRPr dirty="0"/>
          </a:p>
        </p:txBody>
      </p:sp>
      <p:sp>
        <p:nvSpPr>
          <p:cNvPr id="529" name="Google Shape;529;p40"/>
          <p:cNvSpPr txBox="1">
            <a:spLocks noGrp="1"/>
          </p:cNvSpPr>
          <p:nvPr>
            <p:ph type="body" idx="1"/>
          </p:nvPr>
        </p:nvSpPr>
        <p:spPr>
          <a:xfrm>
            <a:off x="838200" y="1356360"/>
            <a:ext cx="10515600" cy="463236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8440" algn="l" rtl="0">
              <a:spcBef>
                <a:spcPts val="8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b="1" dirty="0"/>
              <a:t>University of Colorado, Boulder users and affiliates:</a:t>
            </a:r>
            <a:endParaRPr sz="1400" b="1" dirty="0"/>
          </a:p>
          <a:p>
            <a:pPr marL="685800" lvl="1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Request an account through the RC Account request portal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u="sng" dirty="0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-US" sz="1400" dirty="0"/>
              <a:t> </a:t>
            </a:r>
            <a:endParaRPr sz="1400" dirty="0"/>
          </a:p>
          <a:p>
            <a:pPr marL="228600" lvl="0" indent="-21844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b="1" dirty="0"/>
              <a:t>Colorado State University users:</a:t>
            </a:r>
            <a:endParaRPr sz="14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Request an CSU </a:t>
            </a:r>
            <a:r>
              <a:rPr lang="en-US" sz="1400" dirty="0" err="1"/>
              <a:t>eID</a:t>
            </a:r>
            <a:r>
              <a:rPr lang="en-US" sz="1400" dirty="0"/>
              <a:t> if you don’t have one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Fill out account application form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Duo authentication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u="sng" dirty="0">
                <a:solidFill>
                  <a:schemeClr val="hlink"/>
                </a:solidFill>
                <a:hlinkClick r:id="rId4"/>
              </a:rPr>
              <a:t>https://it.colostate.edu/research-computing-and-cyberinfrastructure/compute/get-started-with-alpine/</a:t>
            </a:r>
            <a:endParaRPr lang="en-US" sz="1400" u="sng" dirty="0">
              <a:solidFill>
                <a:schemeClr val="hlink"/>
              </a:solidFill>
            </a:endParaRPr>
          </a:p>
          <a:p>
            <a:pPr marL="228600" indent="-236219">
              <a:spcBef>
                <a:spcPts val="500"/>
              </a:spcBef>
            </a:pPr>
            <a:r>
              <a:rPr lang="en-US" sz="1400" b="1" dirty="0">
                <a:solidFill>
                  <a:schemeClr val="tx1"/>
                </a:solidFill>
              </a:rPr>
              <a:t>CU Anschutz Users: </a:t>
            </a:r>
          </a:p>
          <a:p>
            <a:pPr marL="685800" lvl="1" indent="-236219"/>
            <a:r>
              <a:rPr lang="en-US" sz="1400" dirty="0"/>
              <a:t>Create an </a:t>
            </a:r>
            <a:r>
              <a:rPr lang="en-US" sz="1400" dirty="0">
                <a:hlinkClick r:id="rId5"/>
              </a:rPr>
              <a:t>ACCESS-CI</a:t>
            </a:r>
            <a:r>
              <a:rPr lang="en-US" sz="1400" dirty="0"/>
              <a:t> Account in the ACCESS user portal</a:t>
            </a:r>
            <a:endParaRPr lang="en-US" sz="1400" dirty="0">
              <a:solidFill>
                <a:schemeClr val="tx1"/>
              </a:solidFill>
            </a:endParaRPr>
          </a:p>
          <a:p>
            <a:pPr marL="685800" lvl="1" indent="-236219"/>
            <a:r>
              <a:rPr lang="en-US" sz="1400" dirty="0">
                <a:solidFill>
                  <a:schemeClr val="tx1"/>
                </a:solidFill>
              </a:rPr>
              <a:t>Reach out to </a:t>
            </a:r>
            <a:r>
              <a:rPr lang="en-US" sz="1400" dirty="0">
                <a:solidFill>
                  <a:schemeClr val="tx1"/>
                </a:solidFill>
                <a:hlinkClick r:id="rId6"/>
              </a:rPr>
              <a:t>hpcsupport@cuanschutz.edu</a:t>
            </a:r>
            <a:r>
              <a:rPr lang="en-US" sz="1400" dirty="0">
                <a:solidFill>
                  <a:schemeClr val="tx1"/>
                </a:solidFill>
              </a:rPr>
              <a:t> to receive and sign the End-User Agreement</a:t>
            </a:r>
          </a:p>
          <a:p>
            <a:pPr marL="228600" indent="-236219">
              <a:spcBef>
                <a:spcPts val="500"/>
              </a:spcBef>
            </a:pPr>
            <a:r>
              <a:rPr lang="en-US" sz="1400" b="1" dirty="0"/>
              <a:t>RMACC Users:</a:t>
            </a:r>
            <a:endParaRPr sz="14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Create an </a:t>
            </a:r>
            <a:r>
              <a:rPr lang="en-US" sz="1400" dirty="0">
                <a:hlinkClick r:id="rId5"/>
              </a:rPr>
              <a:t>ACCESS-CI</a:t>
            </a:r>
            <a:r>
              <a:rPr lang="en-US" sz="1400" dirty="0"/>
              <a:t> Account in the ACCESS user portal</a:t>
            </a:r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Email us at </a:t>
            </a:r>
            <a:r>
              <a:rPr lang="en-US" sz="1400" dirty="0">
                <a:hlinkClick r:id="rId7"/>
              </a:rPr>
              <a:t>rc-help@colorado.edu</a:t>
            </a:r>
            <a:r>
              <a:rPr lang="en-US" sz="1400" dirty="0"/>
              <a:t> and request an account. Please include the following information: your ACCESS username, your institutional affiliation, your role, your department, your first and last name, your preferred email address for communication</a:t>
            </a:r>
          </a:p>
        </p:txBody>
      </p:sp>
      <p:sp>
        <p:nvSpPr>
          <p:cNvPr id="530" name="Google Shape;530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Getting an Account</a:t>
            </a:r>
            <a:endParaRPr/>
          </a:p>
        </p:txBody>
      </p:sp>
      <p:sp>
        <p:nvSpPr>
          <p:cNvPr id="537" name="Google Shape;537;p4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85800" lvl="1" indent="-2667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dirty="0"/>
              <a:t>CU Boulder, CSU users and affiliates:</a:t>
            </a:r>
            <a:endParaRPr dirty="0"/>
          </a:p>
          <a:p>
            <a:pPr marL="11430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Request an account through the RC Account request portal:</a:t>
            </a:r>
            <a:endParaRPr sz="2000" dirty="0"/>
          </a:p>
          <a:p>
            <a:pPr marL="894081" lvl="1" indent="0" algn="l" rtl="0"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-US" sz="2000" u="sng" dirty="0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endParaRPr lang="en-US" sz="2000" u="sng" dirty="0">
              <a:solidFill>
                <a:schemeClr val="hlink"/>
              </a:solidFill>
            </a:endParaRPr>
          </a:p>
          <a:p>
            <a:pPr marL="685800" indent="-248919">
              <a:spcBef>
                <a:spcPts val="500"/>
              </a:spcBef>
              <a:buSzPts val="2000"/>
            </a:pPr>
            <a:r>
              <a:rPr lang="en-US" sz="2400" dirty="0"/>
              <a:t> AMC, RMACC users and affiliates: </a:t>
            </a:r>
          </a:p>
          <a:p>
            <a:pPr marL="1143000" lvl="1" indent="-248919">
              <a:buSzPts val="2000"/>
            </a:pPr>
            <a:r>
              <a:rPr lang="en-US" sz="2000" dirty="0">
                <a:solidFill>
                  <a:schemeClr val="tx1"/>
                </a:solidFill>
              </a:rPr>
              <a:t>Request an account through the ACCESS-CI User Registration Portal:</a:t>
            </a:r>
            <a:endParaRPr lang="en-US" sz="2000" dirty="0">
              <a:solidFill>
                <a:schemeClr val="tx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894081" lvl="1" indent="0">
              <a:buSzPts val="2000"/>
              <a:buNone/>
            </a:pPr>
            <a:r>
              <a:rPr lang="en-US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https://identity.access-ci.org/new-user.html</a:t>
            </a:r>
            <a:r>
              <a:rPr lang="en-US" sz="2000" dirty="0"/>
              <a:t> </a:t>
            </a:r>
            <a:endParaRPr sz="20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8" name="Google Shape;538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Access to:</a:t>
            </a:r>
            <a:endParaRPr dirty="0"/>
          </a:p>
          <a:p>
            <a:pPr marL="914400" lvl="0" indent="-3810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Alpine Cluster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Core Storage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 err="1"/>
              <a:t>PetaLibrary</a:t>
            </a:r>
            <a:r>
              <a:rPr lang="en-US" sz="2400" dirty="0"/>
              <a:t> Storage*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Open OnDemand</a:t>
            </a:r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Approximately 2,000 Service Units (SUs) per month</a:t>
            </a: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purchased</a:t>
            </a: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754380" y="15208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How can I use more computational time?:</a:t>
            </a:r>
            <a:endParaRPr dirty="0"/>
          </a:p>
          <a:p>
            <a:pPr marL="1257300"/>
            <a:r>
              <a:rPr lang="en-US" sz="2400" dirty="0"/>
              <a:t>Trailhead Allocation (Default)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~2,000 SUs / Month</a:t>
            </a:r>
          </a:p>
          <a:p>
            <a:pPr marL="1257300"/>
            <a:r>
              <a:rPr lang="en-US" sz="2400" dirty="0"/>
              <a:t>Ascent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350,000 SUs</a:t>
            </a:r>
          </a:p>
          <a:p>
            <a:pPr marL="1257300"/>
            <a:r>
              <a:rPr lang="en-US" sz="2400" dirty="0"/>
              <a:t>Peak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&gt;350,000 SUs</a:t>
            </a:r>
            <a:endParaRPr sz="20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Request an allocation at </a:t>
            </a:r>
            <a:r>
              <a:rPr lang="en-US" sz="1400" dirty="0">
                <a:hlinkClick r:id="rId3"/>
              </a:rPr>
              <a:t>https://curc.readthedocs.io/en/latest/clusters/alpine/allocations.html?highlight=alpine%20allocation#comparing-trailhead-auto-allocation-ascent-allocation-and-peak-allocation-tiers</a:t>
            </a:r>
            <a:r>
              <a:rPr lang="en-US" sz="1400" dirty="0"/>
              <a:t> </a:t>
            </a: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8464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Two Factor Authentication (Duo)</a:t>
            </a:r>
            <a:endParaRPr/>
          </a:p>
        </p:txBody>
      </p:sp>
      <p:sp>
        <p:nvSpPr>
          <p:cNvPr id="553" name="Google Shape;553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Provides an extra level of authentication</a:t>
            </a:r>
            <a:endParaRPr sz="2400" dirty="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We are outside the firewall!</a:t>
            </a:r>
            <a:endParaRPr sz="2000" dirty="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Valuable resources</a:t>
            </a:r>
            <a:endParaRPr sz="2000" dirty="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Inviting, high-profile target</a:t>
            </a:r>
            <a:endParaRPr sz="2000" dirty="0"/>
          </a:p>
          <a:p>
            <a:pPr marL="68580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/>
          </a:p>
          <a:p>
            <a:pPr marL="228600" lvl="0" indent="-2921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Duo</a:t>
            </a:r>
            <a:endParaRPr dirty="0"/>
          </a:p>
          <a:p>
            <a:pPr marL="6858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You will receive a Duo invitation when your RC account is created</a:t>
            </a:r>
            <a:endParaRPr sz="2000" dirty="0"/>
          </a:p>
        </p:txBody>
      </p:sp>
      <p:sp>
        <p:nvSpPr>
          <p:cNvPr id="554" name="Google Shape;554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Duo Authentication</a:t>
            </a:r>
            <a:endParaRPr/>
          </a:p>
        </p:txBody>
      </p:sp>
      <p:sp>
        <p:nvSpPr>
          <p:cNvPr id="561" name="Google Shape;561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7479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/>
          </a:p>
          <a:p>
            <a:pPr marL="457200" lvl="0" indent="-3556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 b="1" dirty="0"/>
              <a:t>Duo smartphone app (recommended)</a:t>
            </a:r>
            <a:endParaRPr sz="2000" b="1" dirty="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 dirty="0"/>
              <a:t>Phone Call/Text is an alternatives</a:t>
            </a:r>
            <a:endParaRPr sz="2000" dirty="0"/>
          </a:p>
        </p:txBody>
      </p:sp>
      <p:sp>
        <p:nvSpPr>
          <p:cNvPr id="562" name="Google Shape;562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grpSp>
        <p:nvGrpSpPr>
          <p:cNvPr id="563" name="Google Shape;563;p44"/>
          <p:cNvGrpSpPr/>
          <p:nvPr/>
        </p:nvGrpSpPr>
        <p:grpSpPr>
          <a:xfrm>
            <a:off x="8079162" y="702657"/>
            <a:ext cx="2507828" cy="4994141"/>
            <a:chOff x="6781451" y="510800"/>
            <a:chExt cx="1718750" cy="3725025"/>
          </a:xfrm>
        </p:grpSpPr>
        <p:pic>
          <p:nvPicPr>
            <p:cNvPr id="564" name="Google Shape;564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781451" y="510800"/>
              <a:ext cx="1718750" cy="3725025"/>
            </a:xfrm>
            <a:prstGeom prst="rect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565" name="Google Shape;565;p44"/>
            <p:cNvSpPr/>
            <p:nvPr/>
          </p:nvSpPr>
          <p:spPr>
            <a:xfrm>
              <a:off x="7492275" y="1849775"/>
              <a:ext cx="29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7400000" y="2085575"/>
              <a:ext cx="47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Linux comfort level check</a:t>
            </a:r>
            <a:endParaRPr/>
          </a:p>
        </p:txBody>
      </p:sp>
      <p:sp>
        <p:nvSpPr>
          <p:cNvPr id="573" name="Google Shape;573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On a scale from (1-10) </a:t>
            </a:r>
            <a:r>
              <a:rPr lang="en-US" sz="2400" b="1"/>
              <a:t>how familiar/comfortable are you with Linux</a:t>
            </a:r>
            <a:r>
              <a:rPr lang="en-US" sz="2400"/>
              <a:t>?</a:t>
            </a:r>
            <a:endParaRPr sz="2400"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The command line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Basic commands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Linux filesystem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Navigating the filesystem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Terminal</a:t>
            </a:r>
            <a:endParaRPr/>
          </a:p>
        </p:txBody>
      </p:sp>
      <p:sp>
        <p:nvSpPr>
          <p:cNvPr id="581" name="Google Shape;58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Mac or Linux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Terminal application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Windows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PuTTY </a:t>
            </a: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 err="1"/>
              <a:t>Powershell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Open OnDemand (</a:t>
            </a:r>
            <a:r>
              <a:rPr lang="en-US" sz="2400" i="1" dirty="0"/>
              <a:t>alternative for CU affiliates</a:t>
            </a:r>
            <a:r>
              <a:rPr lang="en-US" sz="2400" dirty="0"/>
              <a:t>)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For those less familiar with Linux (</a:t>
            </a:r>
            <a:r>
              <a:rPr lang="en-US" sz="1800" u="sng" dirty="0">
                <a:solidFill>
                  <a:schemeClr val="hlink"/>
                </a:solidFill>
                <a:hlinkClick r:id="rId3"/>
              </a:rPr>
              <a:t>ondemand.rc.colorado.edu/</a:t>
            </a:r>
            <a:r>
              <a:rPr lang="en-US" sz="1800" dirty="0"/>
              <a:t>)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2" name="Google Shape;582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pic>
        <p:nvPicPr>
          <p:cNvPr id="583" name="Google Shape;5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6844" y="1530025"/>
            <a:ext cx="4635662" cy="25582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via Terminal</a:t>
            </a:r>
            <a:endParaRPr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 sz="4200"/>
              <a:t>RMACC Cyber Infrastructure Portal</a:t>
            </a:r>
            <a:endParaRPr sz="420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https://ask.cyberinfrastructure.org/c/rmacc/65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forum provides opportunity for RMACC members to converse amongst themselves and with the larger, global research computing community.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“go to” general Q&amp;A platform for the global research computing community - researchers, facilitators, research software engineers, CI engineers, sys admins and others.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6431" y="471632"/>
            <a:ext cx="2558021" cy="1112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with OnDemand</a:t>
            </a:r>
            <a:endParaRPr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</a:t>
            </a:r>
            <a:endParaRPr/>
          </a:p>
        </p:txBody>
      </p:sp>
      <p:sp>
        <p:nvSpPr>
          <p:cNvPr id="607" name="Google Shape;607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It’s important to note that you are </a:t>
            </a:r>
            <a:r>
              <a:rPr lang="en-US" b="1" i="1" dirty="0"/>
              <a:t>NOT</a:t>
            </a:r>
            <a:r>
              <a:rPr lang="en-US" dirty="0"/>
              <a:t> logging into any specific resource, Alpine, Blanca, etc.</a:t>
            </a:r>
            <a:endParaRPr dirty="0"/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When you log in, you land on our </a:t>
            </a:r>
            <a:r>
              <a:rPr lang="en-US" b="1" i="1" dirty="0"/>
              <a:t>login nodes</a:t>
            </a:r>
            <a:endParaRPr b="1" i="1" dirty="0"/>
          </a:p>
          <a:p>
            <a:pPr marL="1778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From </a:t>
            </a:r>
            <a:r>
              <a:rPr lang="en-US" b="1" i="1" dirty="0"/>
              <a:t>there</a:t>
            </a:r>
            <a:r>
              <a:rPr lang="en-US" dirty="0"/>
              <a:t>, you can access our other resources: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Alpine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Blanca</a:t>
            </a:r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 err="1"/>
              <a:t>Petalibrary</a:t>
            </a:r>
            <a:endParaRPr dirty="0"/>
          </a:p>
        </p:txBody>
      </p:sp>
      <p:sp>
        <p:nvSpPr>
          <p:cNvPr id="608" name="Google Shape;608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Navigating Research Computing</a:t>
            </a:r>
            <a:endParaRPr/>
          </a:p>
        </p:txBody>
      </p:sp>
      <p:sp>
        <p:nvSpPr>
          <p:cNvPr id="615" name="Google Shape;615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graphicFrame>
        <p:nvGraphicFramePr>
          <p:cNvPr id="622" name="Google Shape;622;p51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 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23" name="Google Shape;623;p51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24" name="Google Shape;624;p51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9" name="Google Shape;629;p51"/>
            <p:cNvCxnSpPr>
              <a:stCxn id="628" idx="3"/>
              <a:endCxn id="624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51"/>
            <p:cNvCxnSpPr>
              <a:endCxn id="627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51"/>
            <p:cNvCxnSpPr>
              <a:stCxn id="624" idx="2"/>
              <a:endCxn id="627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51"/>
            <p:cNvCxnSpPr>
              <a:endCxn id="625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51"/>
            <p:cNvCxnSpPr>
              <a:endCxn id="627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51"/>
            <p:cNvCxnSpPr>
              <a:stCxn id="625" idx="3"/>
              <a:endCxn id="626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51"/>
            <p:cNvCxnSpPr>
              <a:stCxn id="627" idx="3"/>
              <a:endCxn id="626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6" name="Google Shape;636;p51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40" name="Google Shape;640;p51"/>
            <p:cNvCxnSpPr>
              <a:stCxn id="637" idx="0"/>
              <a:endCxn id="636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51"/>
            <p:cNvCxnSpPr>
              <a:stCxn id="642" idx="0"/>
              <a:endCxn id="636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51"/>
            <p:cNvCxnSpPr>
              <a:stCxn id="644" idx="0"/>
              <a:endCxn id="636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51"/>
            <p:cNvCxnSpPr>
              <a:stCxn id="646" idx="0"/>
              <a:endCxn id="636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51"/>
            <p:cNvCxnSpPr>
              <a:stCxn id="638" idx="0"/>
              <a:endCxn id="637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51"/>
            <p:cNvCxnSpPr>
              <a:stCxn id="639" idx="0"/>
              <a:endCxn id="637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2" name="Google Shape;642;p51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2"/>
          <p:cNvSpPr/>
          <p:nvPr/>
        </p:nvSpPr>
        <p:spPr>
          <a:xfrm rot="5400000" flipH="1">
            <a:off x="8466500" y="2730200"/>
            <a:ext cx="2205000" cy="3945000"/>
          </a:xfrm>
          <a:prstGeom prst="wedgeRoundRectCallout">
            <a:avLst>
              <a:gd name="adj1" fmla="val -9111"/>
              <a:gd name="adj2" fmla="val 69246"/>
              <a:gd name="adj3" fmla="val 0"/>
            </a:avLst>
          </a:prstGeom>
          <a:solidFill>
            <a:srgbClr val="E7E6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graphicFrame>
        <p:nvGraphicFramePr>
          <p:cNvPr id="656" name="Google Shape;656;p52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57" name="Google Shape;657;p52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58" name="Google Shape;658;p52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2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2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2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2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3" name="Google Shape;663;p52"/>
            <p:cNvCxnSpPr>
              <a:stCxn id="662" idx="3"/>
              <a:endCxn id="658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4" name="Google Shape;664;p52"/>
            <p:cNvCxnSpPr>
              <a:endCxn id="661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52"/>
            <p:cNvCxnSpPr>
              <a:stCxn id="658" idx="2"/>
              <a:endCxn id="661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6" name="Google Shape;666;p52"/>
            <p:cNvCxnSpPr>
              <a:endCxn id="659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52"/>
            <p:cNvCxnSpPr>
              <a:endCxn id="661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52"/>
            <p:cNvCxnSpPr>
              <a:stCxn id="659" idx="3"/>
              <a:endCxn id="660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52"/>
            <p:cNvCxnSpPr>
              <a:stCxn id="661" idx="3"/>
              <a:endCxn id="660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0" name="Google Shape;670;p52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71" name="Google Shape;671;p52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72" name="Google Shape;672;p52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73" name="Google Shape;673;p52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74" name="Google Shape;674;p52"/>
            <p:cNvCxnSpPr>
              <a:stCxn id="671" idx="0"/>
              <a:endCxn id="670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52"/>
            <p:cNvCxnSpPr>
              <a:stCxn id="676" idx="0"/>
              <a:endCxn id="670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52"/>
            <p:cNvCxnSpPr>
              <a:stCxn id="678" idx="0"/>
              <a:endCxn id="670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52"/>
            <p:cNvCxnSpPr>
              <a:stCxn id="680" idx="0"/>
              <a:endCxn id="670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52"/>
            <p:cNvCxnSpPr>
              <a:stCxn id="672" idx="0"/>
              <a:endCxn id="671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52"/>
            <p:cNvCxnSpPr>
              <a:stCxn id="673" idx="0"/>
              <a:endCxn id="671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52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78" name="Google Shape;678;p52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80" name="Google Shape;680;p52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Node Types</a:t>
            </a:r>
            <a:endParaRPr/>
          </a:p>
        </p:txBody>
      </p:sp>
      <p:sp>
        <p:nvSpPr>
          <p:cNvPr id="689" name="Google Shape;689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graphicFrame>
        <p:nvGraphicFramePr>
          <p:cNvPr id="690" name="Google Shape;690;p53"/>
          <p:cNvGraphicFramePr/>
          <p:nvPr>
            <p:extLst>
              <p:ext uri="{D42A27DB-BD31-4B8C-83A1-F6EECF244321}">
                <p14:modId xmlns:p14="http://schemas.microsoft.com/office/powerpoint/2010/main" val="3719456983"/>
              </p:ext>
            </p:extLst>
          </p:nvPr>
        </p:nvGraphicFramePr>
        <p:xfrm>
          <a:off x="991375" y="1690830"/>
          <a:ext cx="10362425" cy="398362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Login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Compile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Compute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250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 in to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 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compile code, install packages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Explore the Alpine software environment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Edit code, submit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scheduled jobs run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815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edit job script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Install python libs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Running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Matlab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</a:t>
            </a:r>
            <a:endParaRPr/>
          </a:p>
        </p:txBody>
      </p:sp>
      <p:sp>
        <p:nvSpPr>
          <p:cNvPr id="697" name="Google Shape;697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you have used Summit in the past, compile nodes work </a:t>
            </a:r>
            <a:r>
              <a:rPr lang="en-US" i="1"/>
              <a:t>slightly </a:t>
            </a:r>
            <a:r>
              <a:rPr lang="en-US"/>
              <a:t>differently: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Instead of having dedicated hardware (2 nodes) which are oversubscribed for users to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/>
              <a:t> into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Alpine’s </a:t>
            </a: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/>
              <a:t> command starts an interactive job which users can compile in which provides the following benefits: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Users can request specific resources (i.e. more cores to compile with)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Limits dedicated hardware set aside 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Can’t accidentally run full workflows</a:t>
            </a:r>
            <a:endParaRPr/>
          </a:p>
        </p:txBody>
      </p:sp>
      <p:sp>
        <p:nvSpPr>
          <p:cNvPr id="698" name="Google Shape;698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 </a:t>
            </a:r>
            <a:endParaRPr/>
          </a:p>
        </p:txBody>
      </p:sp>
      <p:sp>
        <p:nvSpPr>
          <p:cNvPr id="705" name="Google Shape;705;p5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module load slurm/alpine</a:t>
            </a: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starts a job with default: 1 core, 3.74GB RAM, for 60 minutes*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 --help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--time=&lt;time-limit&gt;				# set minimum runtime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--ntasks=&lt;number-of-cores&gt;		# default 1, max 4</a:t>
            </a:r>
            <a:endParaRPr sz="2000" baseline="-25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--gpu=&lt;nvidia|amdgpu&gt;			# request gpu to compile with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--x11								# enable graphical forwarding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*only a single 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 sz="1800"/>
              <a:t> job can be open at a 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6" name="Google Shape;706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Exploring Nodes</a:t>
            </a:r>
            <a:endParaRPr/>
          </a:p>
        </p:txBody>
      </p:sp>
      <p:sp>
        <p:nvSpPr>
          <p:cNvPr id="713" name="Google Shape;713;p5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in, type:</a:t>
            </a:r>
            <a:endParaRPr sz="240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	</a:t>
            </a: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 sz="27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log in to an Alpine compile (or head) node.</a:t>
            </a:r>
            <a:endParaRPr sz="24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Once on a compile node, type:</a:t>
            </a:r>
            <a:endParaRPr sz="2400"/>
          </a:p>
          <a:p>
            <a:pPr marL="571500" lvl="0" indent="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avail</a:t>
            </a:r>
            <a:endParaRPr sz="27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list currently available software</a:t>
            </a:r>
            <a:endParaRPr sz="3200"/>
          </a:p>
        </p:txBody>
      </p:sp>
      <p:sp>
        <p:nvSpPr>
          <p:cNvPr id="714" name="Google Shape;714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Filesystem Structure</a:t>
            </a:r>
            <a:endParaRPr/>
          </a:p>
        </p:txBody>
      </p:sp>
      <p:sp>
        <p:nvSpPr>
          <p:cNvPr id="721" name="Google Shape;721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graphicFrame>
        <p:nvGraphicFramePr>
          <p:cNvPr id="722" name="Google Shape;722;p57"/>
          <p:cNvGraphicFramePr/>
          <p:nvPr>
            <p:extLst>
              <p:ext uri="{D42A27DB-BD31-4B8C-83A1-F6EECF244321}">
                <p14:modId xmlns:p14="http://schemas.microsoft.com/office/powerpoint/2010/main" val="1628904110"/>
              </p:ext>
            </p:extLst>
          </p:nvPr>
        </p:nvGraphicFramePr>
        <p:xfrm>
          <a:off x="859125" y="1690830"/>
          <a:ext cx="10274096" cy="4120450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65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Output from running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files/datasets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Cluster specific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long term storage</a:t>
                      </a: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 .bashrc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Shared job scripts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Data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Goals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CURC Resources &amp; the Alpine cluster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Exploring the Filesystem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 use the following commands to navigate to your different workspaces</a:t>
            </a:r>
            <a:endParaRPr sz="2400"/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cd  /home/&lt;user&gt;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/projects/&lt;user&gt;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/scratch/alpine/&lt;user&gt;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300" b="1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RC Resources</a:t>
            </a:r>
            <a:endParaRPr/>
          </a:p>
        </p:txBody>
      </p:sp>
      <p:sp>
        <p:nvSpPr>
          <p:cNvPr id="737" name="Google Shape;737;p5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We have:</a:t>
            </a:r>
            <a:endParaRPr sz="24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Logged in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nodes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filesystem</a:t>
            </a:r>
            <a:endParaRPr sz="2000"/>
          </a:p>
          <a:p>
            <a:pPr marL="520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How do we actually </a:t>
            </a:r>
            <a:r>
              <a:rPr lang="en-US" sz="2400" i="1"/>
              <a:t>use</a:t>
            </a:r>
            <a:r>
              <a:rPr lang="en-US" sz="2400"/>
              <a:t> the computing resources?</a:t>
            </a:r>
            <a:endParaRPr sz="2400"/>
          </a:p>
        </p:txBody>
      </p:sp>
      <p:sp>
        <p:nvSpPr>
          <p:cNvPr id="738" name="Google Shape;738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Running a Job</a:t>
            </a:r>
            <a:endParaRPr/>
          </a:p>
        </p:txBody>
      </p:sp>
      <p:sp>
        <p:nvSpPr>
          <p:cNvPr id="745" name="Google Shape;745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Jobs</a:t>
            </a:r>
            <a:endParaRPr/>
          </a:p>
        </p:txBody>
      </p:sp>
      <p:sp>
        <p:nvSpPr>
          <p:cNvPr id="752" name="Google Shape;752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What is a “</a:t>
            </a:r>
            <a:r>
              <a:rPr lang="en-US" sz="2400" b="1" i="1"/>
              <a:t>job</a:t>
            </a:r>
            <a:r>
              <a:rPr lang="en-US" sz="2400"/>
              <a:t>”?</a:t>
            </a:r>
            <a:endParaRPr sz="24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Work for the cluster to perform on</a:t>
            </a:r>
            <a:endParaRPr sz="22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Has a unique ID</a:t>
            </a:r>
            <a:endParaRPr sz="22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Batch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Submit job script which will be executed when resources are available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Create script containing information about the job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Submit the job file to a queue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Interactive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Work interactively at the command line of a compute node</a:t>
            </a:r>
            <a:endParaRPr sz="2800"/>
          </a:p>
        </p:txBody>
      </p:sp>
      <p:sp>
        <p:nvSpPr>
          <p:cNvPr id="753" name="Google Shape;753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Scheduling </a:t>
            </a:r>
            <a:endParaRPr/>
          </a:p>
        </p:txBody>
      </p:sp>
      <p:sp>
        <p:nvSpPr>
          <p:cNvPr id="760" name="Google Shape;760;p6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CURC Clusters are shared resources, jobs 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Submitted to a queue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When the required resources become available, the scheduler determines which set of nodes to use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Executes your job</a:t>
            </a:r>
            <a:endParaRPr/>
          </a:p>
        </p:txBody>
      </p:sp>
      <p:sp>
        <p:nvSpPr>
          <p:cNvPr id="761" name="Google Shape;761;p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grpSp>
        <p:nvGrpSpPr>
          <p:cNvPr id="762" name="Google Shape;762;p62"/>
          <p:cNvGrpSpPr/>
          <p:nvPr/>
        </p:nvGrpSpPr>
        <p:grpSpPr>
          <a:xfrm>
            <a:off x="4528460" y="3483107"/>
            <a:ext cx="6825334" cy="2417242"/>
            <a:chOff x="823900" y="1572549"/>
            <a:chExt cx="7191375" cy="2971775"/>
          </a:xfrm>
        </p:grpSpPr>
        <p:pic>
          <p:nvPicPr>
            <p:cNvPr id="763" name="Google Shape;763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3900" y="2260348"/>
              <a:ext cx="1383025" cy="1383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4" name="Google Shape;764;p62"/>
            <p:cNvSpPr/>
            <p:nvPr/>
          </p:nvSpPr>
          <p:spPr>
            <a:xfrm>
              <a:off x="3822075" y="263671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Management </a:t>
              </a:r>
              <a:endParaRPr sz="1300" dirty="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service</a:t>
              </a:r>
              <a:endParaRPr sz="1300" dirty="0"/>
            </a:p>
          </p:txBody>
        </p:sp>
        <p:sp>
          <p:nvSpPr>
            <p:cNvPr id="765" name="Google Shape;765;p62"/>
            <p:cNvSpPr/>
            <p:nvPr/>
          </p:nvSpPr>
          <p:spPr>
            <a:xfrm>
              <a:off x="6687175" y="3690937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Storage</a:t>
              </a:r>
              <a:endParaRPr/>
            </a:p>
          </p:txBody>
        </p:sp>
        <p:sp>
          <p:nvSpPr>
            <p:cNvPr id="766" name="Google Shape;766;p62"/>
            <p:cNvSpPr/>
            <p:nvPr/>
          </p:nvSpPr>
          <p:spPr>
            <a:xfrm>
              <a:off x="6687175" y="163006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Computer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Hardware</a:t>
              </a:r>
              <a:endParaRPr/>
            </a:p>
          </p:txBody>
        </p:sp>
        <p:cxnSp>
          <p:nvCxnSpPr>
            <p:cNvPr id="767" name="Google Shape;767;p62"/>
            <p:cNvCxnSpPr/>
            <p:nvPr/>
          </p:nvCxnSpPr>
          <p:spPr>
            <a:xfrm>
              <a:off x="2268700" y="2825900"/>
              <a:ext cx="12000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8" name="Google Shape;768;p62"/>
            <p:cNvCxnSpPr/>
            <p:nvPr/>
          </p:nvCxnSpPr>
          <p:spPr>
            <a:xfrm rot="10800000">
              <a:off x="2276350" y="3208050"/>
              <a:ext cx="11847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9" name="Google Shape;769;p62"/>
            <p:cNvCxnSpPr/>
            <p:nvPr/>
          </p:nvCxnSpPr>
          <p:spPr>
            <a:xfrm rot="10800000" flipH="1">
              <a:off x="5394625" y="2054050"/>
              <a:ext cx="1070100" cy="580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" name="Google Shape;770;p62"/>
            <p:cNvCxnSpPr/>
            <p:nvPr/>
          </p:nvCxnSpPr>
          <p:spPr>
            <a:xfrm>
              <a:off x="5371700" y="3376175"/>
              <a:ext cx="1192200" cy="481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62"/>
            <p:cNvCxnSpPr/>
            <p:nvPr/>
          </p:nvCxnSpPr>
          <p:spPr>
            <a:xfrm>
              <a:off x="7305300" y="2436125"/>
              <a:ext cx="0" cy="1115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2" name="Google Shape;772;p62"/>
            <p:cNvSpPr txBox="1"/>
            <p:nvPr/>
          </p:nvSpPr>
          <p:spPr>
            <a:xfrm>
              <a:off x="2289550" y="2270425"/>
              <a:ext cx="1158300" cy="49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Submit Job</a:t>
              </a:r>
              <a:endParaRPr/>
            </a:p>
          </p:txBody>
        </p:sp>
        <p:sp>
          <p:nvSpPr>
            <p:cNvPr id="773" name="Google Shape;773;p62"/>
            <p:cNvSpPr txBox="1"/>
            <p:nvPr/>
          </p:nvSpPr>
          <p:spPr>
            <a:xfrm>
              <a:off x="2333650" y="3416825"/>
              <a:ext cx="1158300" cy="47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/>
                <a:t>Get Results</a:t>
              </a:r>
              <a:endParaRPr sz="1300"/>
            </a:p>
          </p:txBody>
        </p:sp>
        <p:pic>
          <p:nvPicPr>
            <p:cNvPr id="774" name="Google Shape;774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41225" y="39486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5" name="Google Shape;775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71900" y="40628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6" name="Google Shape;776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08050" y="16336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7" name="Google Shape;777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53100" y="15725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784" name="Google Shape;784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</a:t>
            </a:r>
            <a:r>
              <a:rPr lang="en-US"/>
              <a:t>imple </a:t>
            </a:r>
            <a:r>
              <a:rPr lang="en-US" b="1"/>
              <a:t>L</a:t>
            </a:r>
            <a:r>
              <a:rPr lang="en-US"/>
              <a:t>inux </a:t>
            </a:r>
            <a:r>
              <a:rPr lang="en-US" b="1"/>
              <a:t>U</a:t>
            </a:r>
            <a:r>
              <a:rPr lang="en-US"/>
              <a:t>tility for </a:t>
            </a:r>
            <a:r>
              <a:rPr lang="en-US" b="1"/>
              <a:t>R</a:t>
            </a:r>
            <a:r>
              <a:rPr lang="en-US"/>
              <a:t>esource </a:t>
            </a:r>
            <a:r>
              <a:rPr lang="en-US" b="1"/>
              <a:t>M</a:t>
            </a:r>
            <a:r>
              <a:rPr lang="en-US"/>
              <a:t>anagement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marR="4445" lvl="0" indent="-381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 sz="2200">
                <a:solidFill>
                  <a:srgbClr val="2F2B20"/>
                </a:solidFill>
              </a:rPr>
              <a:t>Through SLURM users can: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Schedule jobs on specific compute resources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Run jobs interactively or hands off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Query job statistics</a:t>
            </a:r>
            <a:endParaRPr sz="2200">
              <a:solidFill>
                <a:srgbClr val="2F2B20"/>
              </a:solidFill>
            </a:endParaRPr>
          </a:p>
        </p:txBody>
      </p:sp>
      <p:sp>
        <p:nvSpPr>
          <p:cNvPr id="785" name="Google Shape;785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first job</a:t>
            </a:r>
            <a:endParaRPr/>
          </a:p>
        </p:txBody>
      </p:sp>
      <p:sp>
        <p:nvSpPr>
          <p:cNvPr id="791" name="Google Shape;791;p64"/>
          <p:cNvSpPr txBox="1">
            <a:spLocks noGrp="1"/>
          </p:cNvSpPr>
          <p:nvPr>
            <p:ph type="body" idx="1"/>
          </p:nvPr>
        </p:nvSpPr>
        <p:spPr>
          <a:xfrm>
            <a:off x="415600" y="2146233"/>
            <a:ext cx="4689900" cy="355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Where to write it?</a:t>
            </a:r>
            <a:endParaRPr/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write it?</a:t>
            </a:r>
            <a:endParaRPr>
              <a:solidFill>
                <a:srgbClr val="666666"/>
              </a:solidFill>
            </a:endParaRPr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run it?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792" name="Google Shape;792;p64"/>
          <p:cNvSpPr txBox="1">
            <a:spLocks noGrp="1"/>
          </p:cNvSpPr>
          <p:nvPr>
            <p:ph type="ftr" idx="4294967295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User Seminar</a:t>
            </a:r>
            <a:endParaRPr/>
          </a:p>
        </p:txBody>
      </p:sp>
      <p:sp>
        <p:nvSpPr>
          <p:cNvPr id="793" name="Google Shape;793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  <p:cxnSp>
        <p:nvCxnSpPr>
          <p:cNvPr id="794" name="Google Shape;794;p64"/>
          <p:cNvCxnSpPr>
            <a:endCxn id="795" idx="1"/>
          </p:cNvCxnSpPr>
          <p:nvPr/>
        </p:nvCxnSpPr>
        <p:spPr>
          <a:xfrm>
            <a:off x="4806556" y="3314682"/>
            <a:ext cx="38652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6" name="Google Shape;796;p64"/>
          <p:cNvGrpSpPr/>
          <p:nvPr/>
        </p:nvGrpSpPr>
        <p:grpSpPr>
          <a:xfrm>
            <a:off x="4806520" y="1266783"/>
            <a:ext cx="6504237" cy="4095798"/>
            <a:chOff x="3408875" y="2518313"/>
            <a:chExt cx="4878300" cy="3071925"/>
          </a:xfrm>
        </p:grpSpPr>
        <p:cxnSp>
          <p:nvCxnSpPr>
            <p:cNvPr id="797" name="Google Shape;797;p64"/>
            <p:cNvCxnSpPr>
              <a:endCxn id="798" idx="1"/>
            </p:cNvCxnSpPr>
            <p:nvPr/>
          </p:nvCxnSpPr>
          <p:spPr>
            <a:xfrm rot="10800000" flipH="1">
              <a:off x="3409075" y="2833463"/>
              <a:ext cx="31422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9" name="Google Shape;799;p64"/>
            <p:cNvCxnSpPr>
              <a:endCxn id="800" idx="1"/>
            </p:cNvCxnSpPr>
            <p:nvPr/>
          </p:nvCxnSpPr>
          <p:spPr>
            <a:xfrm>
              <a:off x="3408875" y="4054388"/>
              <a:ext cx="31491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98" name="Google Shape;798;p64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/home/&lt;user&gt;</a:t>
              </a:r>
              <a:endParaRPr sz="2400"/>
            </a:p>
          </p:txBody>
        </p:sp>
        <p:sp>
          <p:nvSpPr>
            <p:cNvPr id="795" name="Google Shape;795;p64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/projects/&lt;user&gt;</a:t>
              </a:r>
              <a:endParaRPr sz="2400"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Scratch space</a:t>
              </a:r>
              <a:endParaRPr sz="2400"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Script: 3 main parts</a:t>
            </a:r>
            <a:endParaRPr/>
          </a:p>
        </p:txBody>
      </p:sp>
      <p:sp>
        <p:nvSpPr>
          <p:cNvPr id="807" name="Google Shape;807;p6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6003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 dirty="0"/>
              <a:t>Directives</a:t>
            </a:r>
            <a:endParaRPr sz="2100" dirty="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Specify resource requirements</a:t>
            </a:r>
            <a:endParaRPr sz="2100" dirty="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 dirty="0"/>
              <a:t>Software</a:t>
            </a:r>
            <a:endParaRPr sz="2100" dirty="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Because jobs run on a different node than from where you submitted…</a:t>
            </a:r>
            <a:endParaRPr sz="1800" dirty="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…software that is needed must be loaded via the job script</a:t>
            </a:r>
            <a:endParaRPr sz="2100" dirty="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 dirty="0"/>
              <a:t>User scripting</a:t>
            </a:r>
            <a:endParaRPr sz="2100" dirty="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the actual user scripting that will execute when the job runs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8" name="Google Shape;808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  <p:sp>
        <p:nvSpPr>
          <p:cNvPr id="809" name="Google Shape;809;p65"/>
          <p:cNvSpPr txBox="1"/>
          <p:nvPr/>
        </p:nvSpPr>
        <p:spPr>
          <a:xfrm>
            <a:off x="7810775" y="2437700"/>
            <a:ext cx="3858600" cy="23397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Directives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#SBATCH --&lt;resource&gt;=&lt;amount&gt;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Software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User Scripting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hostname # example bash command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16" name="Google Shape;816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277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#SBATCH &lt;options&gt;     	</a:t>
            </a:r>
            <a:r>
              <a:rPr lang="en-US" sz="1629" dirty="0" err="1">
                <a:latin typeface="Courier New"/>
                <a:ea typeface="Courier New"/>
                <a:cs typeface="Courier New"/>
                <a:sym typeface="Courier New"/>
              </a:rPr>
              <a:t>sbatch</a:t>
            </a: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 &lt;options&gt;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114277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Allocation: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--account=&lt;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account_no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Partition: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--partition=&lt;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partition_name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Sending emails: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--mail-type=&lt;type&gt;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Output file: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--output=&lt;file name&gt; (%j gives you job id)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Number of nodes: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--nodes=&lt;nodes&gt;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/>
              <a:t>Number of tasks:   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ntasks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=&lt;processes&gt;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Quality of service: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Reservation: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--reservation=&lt;name&gt;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Wall time: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--time=&lt;wall time&gt;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Job Name: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--job-name=&lt;jobname&gt;    ...etc...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14827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392" dirty="0"/>
          </a:p>
          <a:p>
            <a:pPr marL="228600" lvl="0" indent="-236696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393"/>
              <a:buFont typeface="Arial"/>
              <a:buChar char="•"/>
            </a:pPr>
            <a:r>
              <a:rPr lang="en-US" sz="1392" dirty="0"/>
              <a:t>FYI:  You do NOT actually type &lt;&gt; above – this designates something specific you as a user must enter about your job</a:t>
            </a:r>
            <a:endParaRPr sz="1297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523"/>
              <a:buNone/>
            </a:pPr>
            <a:endParaRPr sz="1629" dirty="0"/>
          </a:p>
        </p:txBody>
      </p:sp>
      <p:sp>
        <p:nvSpPr>
          <p:cNvPr id="817" name="Google Shape;81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24" name="Google Shape;82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There are </a:t>
            </a:r>
            <a:r>
              <a:rPr lang="en-US" b="1" i="1"/>
              <a:t>MANY</a:t>
            </a:r>
            <a:r>
              <a:rPr lang="en-US" b="1"/>
              <a:t> </a:t>
            </a:r>
            <a:r>
              <a:rPr lang="en-US"/>
              <a:t>slurm directives, most of which are not required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See all options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http://slurm.schedmd.com/sbatch.html</a:t>
            </a:r>
            <a:r>
              <a:rPr lang="en-US"/>
              <a:t> 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will focus on some common options: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Partition</a:t>
            </a:r>
            <a:r>
              <a:rPr lang="en-US"/>
              <a:t>: Nodes with the same hardware configuration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Wall time</a:t>
            </a:r>
            <a:r>
              <a:rPr lang="en-US"/>
              <a:t>: Max time your job will run for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Node count</a:t>
            </a:r>
            <a:r>
              <a:rPr lang="en-US"/>
              <a:t>: # of nodes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Core count</a:t>
            </a:r>
            <a:r>
              <a:rPr lang="en-US"/>
              <a:t>: # of cores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Output file:</a:t>
            </a:r>
            <a:r>
              <a:rPr lang="en-US"/>
              <a:t> name of output file</a:t>
            </a:r>
            <a:endParaRPr/>
          </a:p>
        </p:txBody>
      </p:sp>
      <p:sp>
        <p:nvSpPr>
          <p:cNvPr id="825" name="Google Shape;82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578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Confusing, ambiguous, highly nuanced concepts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Our goal is to help you avoid common mistakes, pitfalls, and frustrations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250" y="1690825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7062550" y="3969500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3565542210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  <a:tableStyleId>{296C31ED-FC21-479E-A100-0480358EE9B8}</a:tableStyleId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347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64 (10), 48 (12)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7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Review: Learning Goals</a:t>
            </a:r>
            <a:endParaRPr/>
          </a:p>
        </p:txBody>
      </p:sp>
      <p:sp>
        <p:nvSpPr>
          <p:cNvPr id="891" name="Google Shape;891;p7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Resources (Alpine cluster)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sz="1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7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Help! I’m stuck, where do I go?</a:t>
            </a:r>
            <a:endParaRPr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600" b="1" u="sng" dirty="0">
                <a:solidFill>
                  <a:schemeClr val="tx1"/>
                </a:solidFill>
              </a:rPr>
              <a:t>What should I do next?: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5"/>
              </a:rPr>
              <a:t>Supercomputing Spin Up: Part 1 – Working with Linux</a:t>
            </a:r>
            <a:r>
              <a:rPr lang="en-US" sz="1200" b="1" dirty="0">
                <a:solidFill>
                  <a:schemeClr val="tx1"/>
                </a:solidFill>
              </a:rPr>
              <a:t>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6"/>
              </a:rPr>
              <a:t>Supercomputing Spin Up: Part 2 – Submitting Jobs</a:t>
            </a:r>
            <a:r>
              <a:rPr lang="en-US" sz="1200" b="1" dirty="0">
                <a:solidFill>
                  <a:schemeClr val="tx1"/>
                </a:solidFill>
                <a:hlinkClick r:id="rId6"/>
              </a:rPr>
              <a:t> </a:t>
            </a:r>
            <a:endParaRPr lang="en-US" sz="1200" b="1" dirty="0">
              <a:solidFill>
                <a:schemeClr val="tx1"/>
              </a:solidFill>
            </a:endParaRP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7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  <a:hlinkClick r:id="rId8"/>
              </a:rPr>
              <a:t>Consult </a:t>
            </a:r>
            <a:r>
              <a:rPr lang="en-US" sz="2300" b="1" u="sng" dirty="0">
                <a:solidFill>
                  <a:schemeClr val="tx1"/>
                </a:solidFill>
                <a:hlinkClick r:id="rId9"/>
              </a:rPr>
              <a:t>Hours</a:t>
            </a:r>
            <a:r>
              <a:rPr lang="en-US" sz="2300" b="1" dirty="0">
                <a:solidFill>
                  <a:schemeClr val="tx1"/>
                </a:solidFill>
              </a:rPr>
              <a:t> (Tuesday 12:00-1:00 in-person, Thursday 1:00-2:00 virtually)</a:t>
            </a:r>
            <a:endParaRPr dirty="0"/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Help! My code won’t run! Help!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 please,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53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running into issues running my Python script. I am using a </a:t>
            </a:r>
            <a:r>
              <a:rPr lang="en-US" dirty="0" err="1"/>
              <a:t>conda</a:t>
            </a:r>
            <a:r>
              <a:rPr lang="en-US" dirty="0"/>
              <a:t> environment called </a:t>
            </a:r>
            <a:r>
              <a:rPr lang="en-US" dirty="0" err="1"/>
              <a:t>my_python_env</a:t>
            </a:r>
            <a:r>
              <a:rPr lang="en-US" dirty="0"/>
              <a:t> with the </a:t>
            </a:r>
            <a:r>
              <a:rPr lang="en-US" dirty="0" err="1"/>
              <a:t>pytorch</a:t>
            </a:r>
            <a:r>
              <a:rPr lang="en-US" dirty="0"/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0" i="0" dirty="0" err="1">
                <a:solidFill>
                  <a:srgbClr val="E74C3C"/>
                </a:solidFill>
                <a:effectLst/>
                <a:latin typeface="SFMono-Regular"/>
              </a:rPr>
              <a:t>sbatch</a:t>
            </a:r>
            <a:r>
              <a:rPr lang="en-US" b="0" i="0" dirty="0">
                <a:solidFill>
                  <a:srgbClr val="E74C3C"/>
                </a:solidFill>
                <a:effectLst/>
                <a:latin typeface="SFMono-Regular"/>
              </a:rPr>
              <a:t>: error: Batch job submission failed: Invalid partition name specified.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</p:spTree>
    <p:extLst>
      <p:ext uri="{BB962C8B-B14F-4D97-AF65-F5344CB8AC3E}">
        <p14:creationId xmlns:p14="http://schemas.microsoft.com/office/powerpoint/2010/main" val="6239980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7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sp>
        <p:nvSpPr>
          <p:cNvPr id="907" name="Google Shape;907;p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DED913-7568-7C3D-9DE3-C32D95425829}"/>
              </a:ext>
            </a:extLst>
          </p:cNvPr>
          <p:cNvSpPr txBox="1"/>
          <p:nvPr/>
        </p:nvSpPr>
        <p:spPr>
          <a:xfrm>
            <a:off x="647700" y="5745480"/>
            <a:ext cx="1089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CURC User Policies: </a:t>
            </a:r>
            <a:r>
              <a:rPr lang="en-US" dirty="0">
                <a:hlinkClick r:id="rId3"/>
              </a:rPr>
              <a:t>https://curc.readthedocs.io/en/latest/additional-resources/policies.html?highlight=policies#curc-user-policies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983AAC64-E355-5BED-7878-3C7333DDD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733" y="1355834"/>
            <a:ext cx="3943350" cy="39433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 Include: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 Performance Computing (HPC)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of Research Data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High-Speed Data Transfer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Data Sharing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Cloud Computing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Training and Education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Secure Research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164" name="Google Shape;164;p22"/>
          <p:cNvGrpSpPr/>
          <p:nvPr/>
        </p:nvGrpSpPr>
        <p:grpSpPr>
          <a:xfrm>
            <a:off x="3345362" y="2054463"/>
            <a:ext cx="8155124" cy="4476888"/>
            <a:chOff x="1738400" y="1201025"/>
            <a:chExt cx="6658875" cy="3637676"/>
          </a:xfrm>
        </p:grpSpPr>
        <p:sp>
          <p:nvSpPr>
            <p:cNvPr id="165" name="Google Shape;165;p22"/>
            <p:cNvSpPr/>
            <p:nvPr/>
          </p:nvSpPr>
          <p:spPr>
            <a:xfrm>
              <a:off x="3896675" y="1201025"/>
              <a:ext cx="4500600" cy="3207000"/>
            </a:xfrm>
            <a:prstGeom prst="wedgeEllipseCallout">
              <a:avLst>
                <a:gd name="adj1" fmla="val -63095"/>
                <a:gd name="adj2" fmla="val 22408"/>
              </a:avLst>
            </a:prstGeom>
            <a:solidFill>
              <a:srgbClr val="FFFF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6" name="Google Shape;16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38400" y="2972725"/>
              <a:ext cx="1865976" cy="18659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7" name="Google Shape;167;p22"/>
          <p:cNvGrpSpPr/>
          <p:nvPr/>
        </p:nvGrpSpPr>
        <p:grpSpPr>
          <a:xfrm>
            <a:off x="9845325" y="3549723"/>
            <a:ext cx="928300" cy="783400"/>
            <a:chOff x="7314075" y="2248573"/>
            <a:chExt cx="928300" cy="783400"/>
          </a:xfrm>
        </p:grpSpPr>
        <p:sp>
          <p:nvSpPr>
            <p:cNvPr id="168" name="Google Shape;168;p22"/>
            <p:cNvSpPr/>
            <p:nvPr/>
          </p:nvSpPr>
          <p:spPr>
            <a:xfrm rot="-5400000">
              <a:off x="7352009" y="2210639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 rot="-5400000">
              <a:off x="7749547" y="2351896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 rot="-5400000">
              <a:off x="7489390" y="2539145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22"/>
          <p:cNvGrpSpPr/>
          <p:nvPr/>
        </p:nvGrpSpPr>
        <p:grpSpPr>
          <a:xfrm>
            <a:off x="6590250" y="3505424"/>
            <a:ext cx="1804951" cy="994103"/>
            <a:chOff x="4059000" y="2204274"/>
            <a:chExt cx="1804951" cy="994103"/>
          </a:xfrm>
        </p:grpSpPr>
        <p:sp>
          <p:nvSpPr>
            <p:cNvPr id="172" name="Google Shape;172;p22"/>
            <p:cNvSpPr/>
            <p:nvPr/>
          </p:nvSpPr>
          <p:spPr>
            <a:xfrm>
              <a:off x="4440530" y="2421533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270357" y="220427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646751" y="2647080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4895213" y="2981177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4059000" y="286426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7" name="Google Shape;177;p22"/>
            <p:cNvCxnSpPr>
              <a:stCxn id="176" idx="3"/>
              <a:endCxn id="172" idx="1"/>
            </p:cNvCxnSpPr>
            <p:nvPr/>
          </p:nvCxnSpPr>
          <p:spPr>
            <a:xfrm rot="10800000" flipH="1">
              <a:off x="4276200" y="2530064"/>
              <a:ext cx="1644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2"/>
            <p:cNvCxnSpPr>
              <a:stCxn id="176" idx="3"/>
              <a:endCxn id="175" idx="1"/>
            </p:cNvCxnSpPr>
            <p:nvPr/>
          </p:nvCxnSpPr>
          <p:spPr>
            <a:xfrm>
              <a:off x="4276200" y="2972864"/>
              <a:ext cx="618900" cy="117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2"/>
            <p:cNvCxnSpPr>
              <a:stCxn id="172" idx="2"/>
              <a:endCxn id="175" idx="1"/>
            </p:cNvCxnSpPr>
            <p:nvPr/>
          </p:nvCxnSpPr>
          <p:spPr>
            <a:xfrm>
              <a:off x="4549130" y="2638733"/>
              <a:ext cx="346200" cy="450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>
              <a:endCxn id="173" idx="1"/>
            </p:cNvCxnSpPr>
            <p:nvPr/>
          </p:nvCxnSpPr>
          <p:spPr>
            <a:xfrm rot="10800000" flipH="1">
              <a:off x="4657757" y="2312874"/>
              <a:ext cx="612600" cy="217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>
              <a:endCxn id="175" idx="3"/>
            </p:cNvCxnSpPr>
            <p:nvPr/>
          </p:nvCxnSpPr>
          <p:spPr>
            <a:xfrm flipH="1">
              <a:off x="5112413" y="2421377"/>
              <a:ext cx="266400" cy="668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>
              <a:stCxn id="173" idx="3"/>
              <a:endCxn id="174" idx="1"/>
            </p:cNvCxnSpPr>
            <p:nvPr/>
          </p:nvCxnSpPr>
          <p:spPr>
            <a:xfrm>
              <a:off x="5487557" y="2312874"/>
              <a:ext cx="1593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22"/>
            <p:cNvCxnSpPr>
              <a:stCxn id="175" idx="3"/>
              <a:endCxn id="174" idx="1"/>
            </p:cNvCxnSpPr>
            <p:nvPr/>
          </p:nvCxnSpPr>
          <p:spPr>
            <a:xfrm rot="10800000" flipH="1">
              <a:off x="5112413" y="2755577"/>
              <a:ext cx="534300" cy="334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22"/>
          <p:cNvSpPr/>
          <p:nvPr/>
        </p:nvSpPr>
        <p:spPr>
          <a:xfrm>
            <a:off x="8649563" y="3831225"/>
            <a:ext cx="941400" cy="334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22"/>
          <p:cNvGrpSpPr/>
          <p:nvPr/>
        </p:nvGrpSpPr>
        <p:grpSpPr>
          <a:xfrm>
            <a:off x="7683180" y="2600610"/>
            <a:ext cx="2655178" cy="2681525"/>
            <a:chOff x="5151930" y="1299460"/>
            <a:chExt cx="2655178" cy="2681525"/>
          </a:xfrm>
        </p:grpSpPr>
        <p:pic>
          <p:nvPicPr>
            <p:cNvPr id="186" name="Google Shape;18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51805" y="34891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46730" y="12994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51930" y="3526085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22"/>
          <p:cNvSpPr/>
          <p:nvPr/>
        </p:nvSpPr>
        <p:spPr>
          <a:xfrm>
            <a:off x="8546625" y="4688750"/>
            <a:ext cx="838728" cy="606636"/>
          </a:xfrm>
          <a:prstGeom prst="cloud">
            <a:avLst/>
          </a:prstGeom>
          <a:solidFill>
            <a:srgbClr val="5B9BD5"/>
          </a:solidFill>
          <a:ln w="190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Primarily known for: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375" y="1802250"/>
            <a:ext cx="6861249" cy="41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vs. Traditional Computing</a:t>
            </a:r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computing </a:t>
            </a:r>
            <a:r>
              <a:rPr lang="en-US" i="1"/>
              <a:t>generally</a:t>
            </a:r>
            <a:r>
              <a:rPr lang="en-US"/>
              <a:t> has access to a single processor (perhaps multiple cores)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3911" y="3428996"/>
            <a:ext cx="1104176" cy="1052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Jobs that would take a long time on local machines can instead be distributed over hardware: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Parallelized to split up then joined (if software enabled)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Broken up into many serial jobs</a:t>
            </a:r>
            <a:endParaRPr/>
          </a:p>
        </p:txBody>
      </p:sp>
      <p:sp>
        <p:nvSpPr>
          <p:cNvPr id="298" name="Google Shape;298;p30"/>
          <p:cNvSpPr txBox="1">
            <a:spLocks noGrp="1"/>
          </p:cNvSpPr>
          <p:nvPr>
            <p:ph type="sldNum" idx="12"/>
          </p:nvPr>
        </p:nvSpPr>
        <p:spPr>
          <a:xfrm>
            <a:off x="8588900" y="638890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299" name="Google Shape;299;p30"/>
          <p:cNvGrpSpPr/>
          <p:nvPr/>
        </p:nvGrpSpPr>
        <p:grpSpPr>
          <a:xfrm>
            <a:off x="2489669" y="3145742"/>
            <a:ext cx="3653906" cy="1406470"/>
            <a:chOff x="1374450" y="1900450"/>
            <a:chExt cx="4754595" cy="1830150"/>
          </a:xfrm>
        </p:grpSpPr>
        <p:sp>
          <p:nvSpPr>
            <p:cNvPr id="300" name="Google Shape;300;p30"/>
            <p:cNvSpPr/>
            <p:nvPr/>
          </p:nvSpPr>
          <p:spPr>
            <a:xfrm>
              <a:off x="1374450" y="2275900"/>
              <a:ext cx="1242300" cy="12423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/>
                <a:t>BIG Job</a:t>
              </a:r>
              <a:endParaRPr sz="2000" b="1"/>
            </a:p>
          </p:txBody>
        </p:sp>
        <p:pic>
          <p:nvPicPr>
            <p:cNvPr id="301" name="Google Shape;30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2" name="Google Shape;302;p30"/>
            <p:cNvCxnSpPr>
              <a:stCxn id="300" idx="3"/>
              <a:endCxn id="301" idx="1"/>
            </p:cNvCxnSpPr>
            <p:nvPr/>
          </p:nvCxnSpPr>
          <p:spPr>
            <a:xfrm rot="10800000" flipH="1">
              <a:off x="2616750" y="2144350"/>
              <a:ext cx="1652100" cy="752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3" name="Google Shape;303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5717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4" name="Google Shape;304;p30"/>
            <p:cNvCxnSpPr>
              <a:stCxn id="300" idx="3"/>
              <a:endCxn id="303" idx="1"/>
            </p:cNvCxnSpPr>
            <p:nvPr/>
          </p:nvCxnSpPr>
          <p:spPr>
            <a:xfrm rot="10800000" flipH="1">
              <a:off x="2616750" y="2815450"/>
              <a:ext cx="1652100" cy="8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5" name="Google Shape;30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2430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6" name="Google Shape;306;p30"/>
            <p:cNvCxnSpPr>
              <a:stCxn id="300" idx="3"/>
              <a:endCxn id="305" idx="1"/>
            </p:cNvCxnSpPr>
            <p:nvPr/>
          </p:nvCxnSpPr>
          <p:spPr>
            <a:xfrm>
              <a:off x="2616750" y="2897050"/>
              <a:ext cx="1652100" cy="589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7" name="Google Shape;307;p30"/>
            <p:cNvCxnSpPr>
              <a:stCxn id="301" idx="3"/>
            </p:cNvCxnSpPr>
            <p:nvPr/>
          </p:nvCxnSpPr>
          <p:spPr>
            <a:xfrm>
              <a:off x="4780244" y="21442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8" name="Google Shape;308;p30"/>
            <p:cNvCxnSpPr>
              <a:stCxn id="303" idx="3"/>
            </p:cNvCxnSpPr>
            <p:nvPr/>
          </p:nvCxnSpPr>
          <p:spPr>
            <a:xfrm>
              <a:off x="4780244" y="2815525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9" name="Google Shape;309;p30"/>
            <p:cNvCxnSpPr>
              <a:stCxn id="305" idx="3"/>
            </p:cNvCxnSpPr>
            <p:nvPr/>
          </p:nvCxnSpPr>
          <p:spPr>
            <a:xfrm rot="10800000" flipH="1">
              <a:off x="4780244" y="28154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10" name="Google Shape;310;p30"/>
          <p:cNvGrpSpPr/>
          <p:nvPr/>
        </p:nvGrpSpPr>
        <p:grpSpPr>
          <a:xfrm>
            <a:off x="6303149" y="4653622"/>
            <a:ext cx="3807320" cy="1632026"/>
            <a:chOff x="1772450" y="1900401"/>
            <a:chExt cx="4356700" cy="2001749"/>
          </a:xfrm>
        </p:grpSpPr>
        <p:sp>
          <p:nvSpPr>
            <p:cNvPr id="311" name="Google Shape;311;p30"/>
            <p:cNvSpPr/>
            <p:nvPr/>
          </p:nvSpPr>
          <p:spPr>
            <a:xfrm>
              <a:off x="1772450" y="190040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2" name="Google Shape;31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3" name="Google Shape;313;p30"/>
            <p:cNvCxnSpPr>
              <a:stCxn id="311" idx="3"/>
              <a:endCxn id="312" idx="1"/>
            </p:cNvCxnSpPr>
            <p:nvPr/>
          </p:nvCxnSpPr>
          <p:spPr>
            <a:xfrm>
              <a:off x="2283950" y="214415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4" name="Google Shape;314;p30"/>
            <p:cNvSpPr/>
            <p:nvPr/>
          </p:nvSpPr>
          <p:spPr>
            <a:xfrm>
              <a:off x="1772450" y="2680426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5" name="Google Shape;31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680475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6" name="Google Shape;316;p30"/>
            <p:cNvCxnSpPr>
              <a:stCxn id="314" idx="3"/>
              <a:endCxn id="315" idx="1"/>
            </p:cNvCxnSpPr>
            <p:nvPr/>
          </p:nvCxnSpPr>
          <p:spPr>
            <a:xfrm>
              <a:off x="2283950" y="2924176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7" name="Google Shape;317;p30"/>
            <p:cNvSpPr/>
            <p:nvPr/>
          </p:nvSpPr>
          <p:spPr>
            <a:xfrm>
              <a:off x="1772450" y="341455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8" name="Google Shape;318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41460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9" name="Google Shape;319;p30"/>
            <p:cNvCxnSpPr>
              <a:stCxn id="317" idx="3"/>
              <a:endCxn id="318" idx="1"/>
            </p:cNvCxnSpPr>
            <p:nvPr/>
          </p:nvCxnSpPr>
          <p:spPr>
            <a:xfrm>
              <a:off x="2283950" y="365830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30"/>
            <p:cNvCxnSpPr/>
            <p:nvPr/>
          </p:nvCxnSpPr>
          <p:spPr>
            <a:xfrm>
              <a:off x="4780350" y="2815513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21" name="Google Shape;321;p30"/>
          <p:cNvSpPr txBox="1"/>
          <p:nvPr/>
        </p:nvSpPr>
        <p:spPr>
          <a:xfrm>
            <a:off x="6327375" y="3648875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0"/>
          <p:cNvSpPr txBox="1"/>
          <p:nvPr/>
        </p:nvSpPr>
        <p:spPr>
          <a:xfrm>
            <a:off x="10104100" y="5168500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2879</Words>
  <Application>Microsoft Office PowerPoint</Application>
  <PresentationFormat>Widescreen</PresentationFormat>
  <Paragraphs>618</Paragraphs>
  <Slides>55</Slides>
  <Notes>54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6" baseType="lpstr">
      <vt:lpstr>Arial</vt:lpstr>
      <vt:lpstr>SFMono-Regular</vt:lpstr>
      <vt:lpstr>Courier</vt:lpstr>
      <vt:lpstr>Calibri</vt:lpstr>
      <vt:lpstr>Helvetica Neue</vt:lpstr>
      <vt:lpstr>Helvetica Neue Light</vt:lpstr>
      <vt:lpstr>Arial Black</vt:lpstr>
      <vt:lpstr>Consolas</vt:lpstr>
      <vt:lpstr>Lato</vt:lpstr>
      <vt:lpstr>Courier New</vt:lpstr>
      <vt:lpstr>Office Theme</vt:lpstr>
      <vt:lpstr>Alpine: New User Seminar</vt:lpstr>
      <vt:lpstr>CURC Alpine: New User Seminar</vt:lpstr>
      <vt:lpstr>RMACC Cyber Infrastructure Portal</vt:lpstr>
      <vt:lpstr>Learning Goals</vt:lpstr>
      <vt:lpstr>Things to take note of:</vt:lpstr>
      <vt:lpstr>Resources Include:</vt:lpstr>
      <vt:lpstr>Primarily known for: High Performance Computing (HPC)</vt:lpstr>
      <vt:lpstr>High Performance Computing (HPC) vs. Traditional Computing</vt:lpstr>
      <vt:lpstr>What can I use HPC for?</vt:lpstr>
      <vt:lpstr>What can I use HPC for?</vt:lpstr>
      <vt:lpstr>Research Computing Resources</vt:lpstr>
      <vt:lpstr>HPC Cluster: Alpine </vt:lpstr>
      <vt:lpstr>HPC Cluster: Alpine </vt:lpstr>
      <vt:lpstr>HPC Cluster: Alpine </vt:lpstr>
      <vt:lpstr>Storage at CURC</vt:lpstr>
      <vt:lpstr>Data Sharing: Within RC</vt:lpstr>
      <vt:lpstr>Data Sharing: Outside RC</vt:lpstr>
      <vt:lpstr>Cloud Computing</vt:lpstr>
      <vt:lpstr>Accessing Research Computing</vt:lpstr>
      <vt:lpstr>How to Access RC Resources?</vt:lpstr>
      <vt:lpstr>Getting an RC Account</vt:lpstr>
      <vt:lpstr>Demo: Getting an Account</vt:lpstr>
      <vt:lpstr>Your RC Account</vt:lpstr>
      <vt:lpstr>Your RC Account</vt:lpstr>
      <vt:lpstr>Two Factor Authentication (Duo)</vt:lpstr>
      <vt:lpstr>Duo Authentication</vt:lpstr>
      <vt:lpstr>Linux comfort level check</vt:lpstr>
      <vt:lpstr>Terminal</vt:lpstr>
      <vt:lpstr>Demo: Logging in via Terminal</vt:lpstr>
      <vt:lpstr>Demo: logging in with OnDemand</vt:lpstr>
      <vt:lpstr>Logging In</vt:lpstr>
      <vt:lpstr>Navigating Research Computing</vt:lpstr>
      <vt:lpstr>PowerPoint Presentation</vt:lpstr>
      <vt:lpstr>PowerPoint Presentation</vt:lpstr>
      <vt:lpstr>Node Types</vt:lpstr>
      <vt:lpstr>Alpine Compile Nodes</vt:lpstr>
      <vt:lpstr>Alpine Compile Nodes </vt:lpstr>
      <vt:lpstr>Demo: Exploring Nodes</vt:lpstr>
      <vt:lpstr>Filesystem Structure</vt:lpstr>
      <vt:lpstr>Exploring the Filesystem</vt:lpstr>
      <vt:lpstr>Using RC Resources</vt:lpstr>
      <vt:lpstr>Running a Job</vt:lpstr>
      <vt:lpstr>Jobs</vt:lpstr>
      <vt:lpstr>Job Scheduling </vt:lpstr>
      <vt:lpstr>SLURM</vt:lpstr>
      <vt:lpstr>Your first job</vt:lpstr>
      <vt:lpstr>Job Script: 3 main parts</vt:lpstr>
      <vt:lpstr>Slurm Options (directives)</vt:lpstr>
      <vt:lpstr>Slurm Options (directives)</vt:lpstr>
      <vt:lpstr>Alpine Partitions</vt:lpstr>
      <vt:lpstr>Review: Learning Goals</vt:lpstr>
      <vt:lpstr>Help! I’m stuck, where do I go?</vt:lpstr>
      <vt:lpstr>Helpdesk Tickets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dc:creator>Trevor Alan Hall</dc:creator>
  <cp:lastModifiedBy>Trevor Alan Hall</cp:lastModifiedBy>
  <cp:revision>16</cp:revision>
  <dcterms:modified xsi:type="dcterms:W3CDTF">2024-04-22T19:03:15Z</dcterms:modified>
</cp:coreProperties>
</file>